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54"/>
  </p:notesMasterIdLst>
  <p:handoutMasterIdLst>
    <p:handoutMasterId r:id="rId55"/>
  </p:handoutMasterIdLst>
  <p:sldIdLst>
    <p:sldId id="321" r:id="rId2"/>
    <p:sldId id="257" r:id="rId3"/>
    <p:sldId id="353" r:id="rId4"/>
    <p:sldId id="298" r:id="rId5"/>
    <p:sldId id="299" r:id="rId6"/>
    <p:sldId id="300" r:id="rId7"/>
    <p:sldId id="301" r:id="rId8"/>
    <p:sldId id="302" r:id="rId9"/>
    <p:sldId id="303" r:id="rId10"/>
    <p:sldId id="306" r:id="rId11"/>
    <p:sldId id="304" r:id="rId12"/>
    <p:sldId id="305" r:id="rId13"/>
    <p:sldId id="307" r:id="rId14"/>
    <p:sldId id="328" r:id="rId15"/>
    <p:sldId id="308" r:id="rId16"/>
    <p:sldId id="309" r:id="rId17"/>
    <p:sldId id="334" r:id="rId18"/>
    <p:sldId id="288" r:id="rId19"/>
    <p:sldId id="336" r:id="rId20"/>
    <p:sldId id="310" r:id="rId21"/>
    <p:sldId id="311" r:id="rId22"/>
    <p:sldId id="312" r:id="rId23"/>
    <p:sldId id="560" r:id="rId24"/>
    <p:sldId id="314" r:id="rId25"/>
    <p:sldId id="351" r:id="rId26"/>
    <p:sldId id="318" r:id="rId27"/>
    <p:sldId id="319" r:id="rId28"/>
    <p:sldId id="329" r:id="rId29"/>
    <p:sldId id="335" r:id="rId30"/>
    <p:sldId id="344" r:id="rId31"/>
    <p:sldId id="358" r:id="rId32"/>
    <p:sldId id="347" r:id="rId33"/>
    <p:sldId id="350" r:id="rId34"/>
    <p:sldId id="348" r:id="rId35"/>
    <p:sldId id="359" r:id="rId36"/>
    <p:sldId id="561" r:id="rId37"/>
    <p:sldId id="320" r:id="rId38"/>
    <p:sldId id="429" r:id="rId39"/>
    <p:sldId id="430" r:id="rId40"/>
    <p:sldId id="431" r:id="rId41"/>
    <p:sldId id="432" r:id="rId42"/>
    <p:sldId id="542" r:id="rId43"/>
    <p:sldId id="478" r:id="rId44"/>
    <p:sldId id="433" r:id="rId45"/>
    <p:sldId id="479" r:id="rId46"/>
    <p:sldId id="434" r:id="rId47"/>
    <p:sldId id="435" r:id="rId48"/>
    <p:sldId id="480" r:id="rId49"/>
    <p:sldId id="473" r:id="rId50"/>
    <p:sldId id="436" r:id="rId51"/>
    <p:sldId id="559" r:id="rId52"/>
    <p:sldId id="327" r:id="rId53"/>
  </p:sldIdLst>
  <p:sldSz cx="11879263" cy="7921625"/>
  <p:notesSz cx="7099300" cy="10234613"/>
  <p:custDataLst>
    <p:tags r:id="rId56"/>
  </p:custDataLst>
  <p:defaultTextStyle>
    <a:defPPr>
      <a:defRPr lang="en-US"/>
    </a:defPPr>
    <a:lvl1pPr algn="ctr" rtl="0" fontAlgn="base">
      <a:spcBef>
        <a:spcPct val="0"/>
      </a:spcBef>
      <a:spcAft>
        <a:spcPct val="0"/>
      </a:spcAft>
      <a:defRPr sz="1500" kern="1200">
        <a:solidFill>
          <a:schemeClr val="tx2"/>
        </a:solidFill>
        <a:latin typeface="Tempus Sans ITC" pitchFamily="82" charset="0"/>
        <a:ea typeface="+mn-ea"/>
        <a:cs typeface="+mn-cs"/>
      </a:defRPr>
    </a:lvl1pPr>
    <a:lvl2pPr marL="565561" algn="ctr" rtl="0" fontAlgn="base">
      <a:spcBef>
        <a:spcPct val="0"/>
      </a:spcBef>
      <a:spcAft>
        <a:spcPct val="0"/>
      </a:spcAft>
      <a:defRPr sz="1500" kern="1200">
        <a:solidFill>
          <a:schemeClr val="tx2"/>
        </a:solidFill>
        <a:latin typeface="Tempus Sans ITC" pitchFamily="82" charset="0"/>
        <a:ea typeface="+mn-ea"/>
        <a:cs typeface="+mn-cs"/>
      </a:defRPr>
    </a:lvl2pPr>
    <a:lvl3pPr marL="1131126" algn="ctr" rtl="0" fontAlgn="base">
      <a:spcBef>
        <a:spcPct val="0"/>
      </a:spcBef>
      <a:spcAft>
        <a:spcPct val="0"/>
      </a:spcAft>
      <a:defRPr sz="1500" kern="1200">
        <a:solidFill>
          <a:schemeClr val="tx2"/>
        </a:solidFill>
        <a:latin typeface="Tempus Sans ITC" pitchFamily="82" charset="0"/>
        <a:ea typeface="+mn-ea"/>
        <a:cs typeface="+mn-cs"/>
      </a:defRPr>
    </a:lvl3pPr>
    <a:lvl4pPr marL="1696685" algn="ctr" rtl="0" fontAlgn="base">
      <a:spcBef>
        <a:spcPct val="0"/>
      </a:spcBef>
      <a:spcAft>
        <a:spcPct val="0"/>
      </a:spcAft>
      <a:defRPr sz="1500" kern="1200">
        <a:solidFill>
          <a:schemeClr val="tx2"/>
        </a:solidFill>
        <a:latin typeface="Tempus Sans ITC" pitchFamily="82" charset="0"/>
        <a:ea typeface="+mn-ea"/>
        <a:cs typeface="+mn-cs"/>
      </a:defRPr>
    </a:lvl4pPr>
    <a:lvl5pPr marL="2262251" algn="ctr" rtl="0" fontAlgn="base">
      <a:spcBef>
        <a:spcPct val="0"/>
      </a:spcBef>
      <a:spcAft>
        <a:spcPct val="0"/>
      </a:spcAft>
      <a:defRPr sz="1500" kern="1200">
        <a:solidFill>
          <a:schemeClr val="tx2"/>
        </a:solidFill>
        <a:latin typeface="Tempus Sans ITC" pitchFamily="82" charset="0"/>
        <a:ea typeface="+mn-ea"/>
        <a:cs typeface="+mn-cs"/>
      </a:defRPr>
    </a:lvl5pPr>
    <a:lvl6pPr marL="2827813" algn="l" defTabSz="1131126" rtl="0" eaLnBrk="1" latinLnBrk="0" hangingPunct="1">
      <a:defRPr sz="1500" kern="1200">
        <a:solidFill>
          <a:schemeClr val="tx2"/>
        </a:solidFill>
        <a:latin typeface="Tempus Sans ITC" pitchFamily="82" charset="0"/>
        <a:ea typeface="+mn-ea"/>
        <a:cs typeface="+mn-cs"/>
      </a:defRPr>
    </a:lvl6pPr>
    <a:lvl7pPr marL="3393374" algn="l" defTabSz="1131126" rtl="0" eaLnBrk="1" latinLnBrk="0" hangingPunct="1">
      <a:defRPr sz="1500" kern="1200">
        <a:solidFill>
          <a:schemeClr val="tx2"/>
        </a:solidFill>
        <a:latin typeface="Tempus Sans ITC" pitchFamily="82" charset="0"/>
        <a:ea typeface="+mn-ea"/>
        <a:cs typeface="+mn-cs"/>
      </a:defRPr>
    </a:lvl7pPr>
    <a:lvl8pPr marL="3958938" algn="l" defTabSz="1131126" rtl="0" eaLnBrk="1" latinLnBrk="0" hangingPunct="1">
      <a:defRPr sz="1500" kern="1200">
        <a:solidFill>
          <a:schemeClr val="tx2"/>
        </a:solidFill>
        <a:latin typeface="Tempus Sans ITC" pitchFamily="82" charset="0"/>
        <a:ea typeface="+mn-ea"/>
        <a:cs typeface="+mn-cs"/>
      </a:defRPr>
    </a:lvl8pPr>
    <a:lvl9pPr marL="4524504" algn="l" defTabSz="1131126" rtl="0" eaLnBrk="1" latinLnBrk="0" hangingPunct="1">
      <a:defRPr sz="1500" kern="1200">
        <a:solidFill>
          <a:schemeClr val="tx2"/>
        </a:solidFill>
        <a:latin typeface="Tempus Sans ITC" pitchFamily="82" charset="0"/>
        <a:ea typeface="+mn-ea"/>
        <a:cs typeface="+mn-cs"/>
      </a:defRPr>
    </a:lvl9pPr>
  </p:defaultTextStyle>
  <p:extLst>
    <p:ext uri="{EFAFB233-063F-42B5-8137-9DF3F51BA10A}">
      <p15:sldGuideLst xmlns:p15="http://schemas.microsoft.com/office/powerpoint/2012/main">
        <p15:guide id="1" orient="horz" pos="2495">
          <p15:clr>
            <a:srgbClr val="A4A3A4"/>
          </p15:clr>
        </p15:guide>
        <p15:guide id="2" pos="374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D2D2F4"/>
    <a:srgbClr val="CC99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578"/>
    <p:restoredTop sz="75306" autoAdjust="0"/>
  </p:normalViewPr>
  <p:slideViewPr>
    <p:cSldViewPr>
      <p:cViewPr varScale="1">
        <p:scale>
          <a:sx n="82" d="100"/>
          <a:sy n="82" d="100"/>
        </p:scale>
        <p:origin x="2624" y="168"/>
      </p:cViewPr>
      <p:guideLst>
        <p:guide orient="horz" pos="2495"/>
        <p:guide pos="3742"/>
      </p:guideLst>
    </p:cSldViewPr>
  </p:slideViewPr>
  <p:notesTextViewPr>
    <p:cViewPr>
      <p:scale>
        <a:sx n="125" d="100"/>
        <a:sy n="125" d="100"/>
      </p:scale>
      <p:origin x="0" y="0"/>
    </p:cViewPr>
  </p:notesTextViewPr>
  <p:sorterViewPr>
    <p:cViewPr>
      <p:scale>
        <a:sx n="100" d="100"/>
        <a:sy n="100" d="100"/>
      </p:scale>
      <p:origin x="0" y="24221"/>
    </p:cViewPr>
  </p:sorterViewPr>
  <p:notesViewPr>
    <p:cSldViewPr>
      <p:cViewPr varScale="1">
        <p:scale>
          <a:sx n="119" d="100"/>
          <a:sy n="119" d="100"/>
        </p:scale>
        <p:origin x="5192"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557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r" defTabSz="972546">
              <a:defRPr sz="1100">
                <a:solidFill>
                  <a:schemeClr val="tx1"/>
                </a:solidFill>
                <a:latin typeface="Arial" charset="0"/>
              </a:defRPr>
            </a:lvl1pPr>
          </a:lstStyle>
          <a:p>
            <a:endParaRPr lang="en-US"/>
          </a:p>
        </p:txBody>
      </p:sp>
      <p:sp>
        <p:nvSpPr>
          <p:cNvPr id="365572" name="Rectangle 4"/>
          <p:cNvSpPr>
            <a:spLocks noGrp="1" noChangeArrowheads="1"/>
          </p:cNvSpPr>
          <p:nvPr>
            <p:ph type="ftr" sz="quarter" idx="2"/>
          </p:nvPr>
        </p:nvSpPr>
        <p:spPr bwMode="auto">
          <a:xfrm>
            <a:off x="0"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r" defTabSz="972546">
              <a:defRPr sz="1100">
                <a:solidFill>
                  <a:schemeClr val="tx1"/>
                </a:solidFill>
                <a:latin typeface="Arial" charset="0"/>
              </a:defRPr>
            </a:lvl1pPr>
          </a:lstStyle>
          <a:p>
            <a:fld id="{2D8CA0BC-0227-4EC0-BFD0-03DE60C18AD2}" type="slidenum">
              <a:rPr lang="en-US"/>
              <a:pPr/>
              <a:t>‹#›</a:t>
            </a:fld>
            <a:endParaRPr lang="en-US"/>
          </a:p>
        </p:txBody>
      </p:sp>
    </p:spTree>
    <p:extLst>
      <p:ext uri="{BB962C8B-B14F-4D97-AF65-F5344CB8AC3E}">
        <p14:creationId xmlns:p14="http://schemas.microsoft.com/office/powerpoint/2010/main" val="2709745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1" name="Rectangle 3"/>
          <p:cNvSpPr>
            <a:spLocks noGrp="1" noChangeArrowheads="1"/>
          </p:cNvSpPr>
          <p:nvPr>
            <p:ph type="dt" idx="1"/>
          </p:nvPr>
        </p:nvSpPr>
        <p:spPr bwMode="auto">
          <a:xfrm>
            <a:off x="4021294"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r" defTabSz="986172">
              <a:defRPr sz="1100">
                <a:solidFill>
                  <a:schemeClr val="tx1"/>
                </a:solidFill>
                <a:latin typeface="Arial" charset="0"/>
              </a:defRPr>
            </a:lvl1pPr>
          </a:lstStyle>
          <a:p>
            <a:endParaRPr lang="en-US"/>
          </a:p>
        </p:txBody>
      </p:sp>
      <p:sp>
        <p:nvSpPr>
          <p:cNvPr id="258052" name="Rectangle 4"/>
          <p:cNvSpPr>
            <a:spLocks noGrp="1" noRot="1" noChangeAspect="1" noChangeArrowheads="1" noTextEdit="1"/>
          </p:cNvSpPr>
          <p:nvPr>
            <p:ph type="sldImg" idx="2"/>
          </p:nvPr>
        </p:nvSpPr>
        <p:spPr bwMode="auto">
          <a:xfrm>
            <a:off x="674688" y="766763"/>
            <a:ext cx="5754687" cy="3838575"/>
          </a:xfrm>
          <a:prstGeom prst="rect">
            <a:avLst/>
          </a:prstGeom>
          <a:noFill/>
          <a:ln w="9525">
            <a:solidFill>
              <a:srgbClr val="000000"/>
            </a:solidFill>
            <a:miter lim="800000"/>
            <a:headEnd/>
            <a:tailEnd/>
          </a:ln>
          <a:effectLst/>
        </p:spPr>
      </p:sp>
      <p:sp>
        <p:nvSpPr>
          <p:cNvPr id="258053" name="Rectangle 5"/>
          <p:cNvSpPr>
            <a:spLocks noGrp="1" noChangeArrowheads="1"/>
          </p:cNvSpPr>
          <p:nvPr>
            <p:ph type="body" sz="quarter" idx="3"/>
          </p:nvPr>
        </p:nvSpPr>
        <p:spPr bwMode="auto">
          <a:xfrm>
            <a:off x="711576" y="4862142"/>
            <a:ext cx="5676153" cy="4605227"/>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8054" name="Rectangle 6"/>
          <p:cNvSpPr>
            <a:spLocks noGrp="1" noChangeArrowheads="1"/>
          </p:cNvSpPr>
          <p:nvPr>
            <p:ph type="ftr" sz="quarter" idx="4"/>
          </p:nvPr>
        </p:nvSpPr>
        <p:spPr bwMode="auto">
          <a:xfrm>
            <a:off x="0"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5" name="Rectangle 7"/>
          <p:cNvSpPr>
            <a:spLocks noGrp="1" noChangeArrowheads="1"/>
          </p:cNvSpPr>
          <p:nvPr>
            <p:ph type="sldNum" sz="quarter" idx="5"/>
          </p:nvPr>
        </p:nvSpPr>
        <p:spPr bwMode="auto">
          <a:xfrm>
            <a:off x="4021294"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r" defTabSz="986172">
              <a:defRPr sz="1100">
                <a:solidFill>
                  <a:schemeClr val="tx1"/>
                </a:solidFill>
                <a:latin typeface="Arial" charset="0"/>
              </a:defRPr>
            </a:lvl1pPr>
          </a:lstStyle>
          <a:p>
            <a:fld id="{E6C47E0B-2958-48CC-BA4E-C350203CF107}" type="slidenum">
              <a:rPr lang="en-US"/>
              <a:pPr/>
              <a:t>‹#›</a:t>
            </a:fld>
            <a:endParaRPr lang="en-US"/>
          </a:p>
        </p:txBody>
      </p:sp>
    </p:spTree>
    <p:extLst>
      <p:ext uri="{BB962C8B-B14F-4D97-AF65-F5344CB8AC3E}">
        <p14:creationId xmlns:p14="http://schemas.microsoft.com/office/powerpoint/2010/main" val="70337626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400" kern="1200">
        <a:solidFill>
          <a:schemeClr val="tx1"/>
        </a:solidFill>
        <a:latin typeface="+mn-lt"/>
        <a:ea typeface="+mn-ea"/>
        <a:cs typeface="+mn-cs"/>
      </a:defRPr>
    </a:lvl1pPr>
    <a:lvl2pPr marL="565561" algn="l" rtl="0" fontAlgn="base">
      <a:spcBef>
        <a:spcPct val="30000"/>
      </a:spcBef>
      <a:spcAft>
        <a:spcPct val="0"/>
      </a:spcAft>
      <a:defRPr sz="1400" kern="1200">
        <a:solidFill>
          <a:schemeClr val="tx1"/>
        </a:solidFill>
        <a:latin typeface="+mn-lt"/>
        <a:ea typeface="+mn-ea"/>
        <a:cs typeface="+mn-cs"/>
      </a:defRPr>
    </a:lvl2pPr>
    <a:lvl3pPr marL="1131126" algn="l" rtl="0" fontAlgn="base">
      <a:spcBef>
        <a:spcPct val="30000"/>
      </a:spcBef>
      <a:spcAft>
        <a:spcPct val="0"/>
      </a:spcAft>
      <a:defRPr sz="1500" kern="1200">
        <a:solidFill>
          <a:schemeClr val="tx1"/>
        </a:solidFill>
        <a:latin typeface="Arial" charset="0"/>
        <a:ea typeface="+mn-ea"/>
        <a:cs typeface="+mn-cs"/>
      </a:defRPr>
    </a:lvl3pPr>
    <a:lvl4pPr marL="1696685" algn="l" rtl="0" fontAlgn="base">
      <a:spcBef>
        <a:spcPct val="30000"/>
      </a:spcBef>
      <a:spcAft>
        <a:spcPct val="0"/>
      </a:spcAft>
      <a:defRPr sz="1500" kern="1200">
        <a:solidFill>
          <a:schemeClr val="tx1"/>
        </a:solidFill>
        <a:latin typeface="Arial" charset="0"/>
        <a:ea typeface="+mn-ea"/>
        <a:cs typeface="+mn-cs"/>
      </a:defRPr>
    </a:lvl4pPr>
    <a:lvl5pPr marL="2262251" algn="l" rtl="0" fontAlgn="base">
      <a:spcBef>
        <a:spcPct val="30000"/>
      </a:spcBef>
      <a:spcAft>
        <a:spcPct val="0"/>
      </a:spcAft>
      <a:defRPr sz="1500" kern="1200">
        <a:solidFill>
          <a:schemeClr val="tx1"/>
        </a:solidFill>
        <a:latin typeface="Arial" charset="0"/>
        <a:ea typeface="+mn-ea"/>
        <a:cs typeface="+mn-cs"/>
      </a:defRPr>
    </a:lvl5pPr>
    <a:lvl6pPr marL="2827813" algn="l" defTabSz="1131126" rtl="0" eaLnBrk="1" latinLnBrk="0" hangingPunct="1">
      <a:defRPr sz="1500" kern="1200">
        <a:solidFill>
          <a:schemeClr val="tx1"/>
        </a:solidFill>
        <a:latin typeface="+mn-lt"/>
        <a:ea typeface="+mn-ea"/>
        <a:cs typeface="+mn-cs"/>
      </a:defRPr>
    </a:lvl6pPr>
    <a:lvl7pPr marL="3393374" algn="l" defTabSz="1131126" rtl="0" eaLnBrk="1" latinLnBrk="0" hangingPunct="1">
      <a:defRPr sz="1500" kern="1200">
        <a:solidFill>
          <a:schemeClr val="tx1"/>
        </a:solidFill>
        <a:latin typeface="+mn-lt"/>
        <a:ea typeface="+mn-ea"/>
        <a:cs typeface="+mn-cs"/>
      </a:defRPr>
    </a:lvl7pPr>
    <a:lvl8pPr marL="3958938" algn="l" defTabSz="1131126" rtl="0" eaLnBrk="1" latinLnBrk="0" hangingPunct="1">
      <a:defRPr sz="1500" kern="1200">
        <a:solidFill>
          <a:schemeClr val="tx1"/>
        </a:solidFill>
        <a:latin typeface="+mn-lt"/>
        <a:ea typeface="+mn-ea"/>
        <a:cs typeface="+mn-cs"/>
      </a:defRPr>
    </a:lvl8pPr>
    <a:lvl9pPr marL="4524504" algn="l" defTabSz="1131126"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link.cs.cmu.edu/link/submit-sentence-4.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1</a:t>
            </a:fld>
            <a:endParaRPr lang="en-US"/>
          </a:p>
        </p:txBody>
      </p:sp>
    </p:spTree>
    <p:extLst>
      <p:ext uri="{BB962C8B-B14F-4D97-AF65-F5344CB8AC3E}">
        <p14:creationId xmlns:p14="http://schemas.microsoft.com/office/powerpoint/2010/main" val="4134001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is a DB</a:t>
            </a:r>
            <a:r>
              <a:rPr lang="en-US" baseline="0" dirty="0"/>
              <a:t> is an example a large-scale effort to extract IS-A relationships from Web data using Hearst patterns. The patterns are more complex than the ones initially introduced by Hearst, but the basic idea is the same.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10</a:t>
            </a:fld>
            <a:endParaRPr lang="en-US"/>
          </a:p>
        </p:txBody>
      </p:sp>
    </p:spTree>
    <p:extLst>
      <p:ext uri="{BB962C8B-B14F-4D97-AF65-F5344CB8AC3E}">
        <p14:creationId xmlns:p14="http://schemas.microsoft.com/office/powerpoint/2010/main" val="1899102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idea of Hearst that has been successfully applied for detecting ISA relationships, can</a:t>
            </a:r>
            <a:r>
              <a:rPr lang="en-US" baseline="0" dirty="0"/>
              <a:t> be extended to patterns of a more general type, for extracting statements for other types of relationships. This approach exploits the fact that certain relationships can only hold among certain types of entities. Thus, in a first step a named entity recognition is performed, and subsequently the patterns are searched for which the matching types of entities can be found.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11</a:t>
            </a:fld>
            <a:endParaRPr lang="en-US"/>
          </a:p>
        </p:txBody>
      </p:sp>
    </p:spTree>
    <p:extLst>
      <p:ext uri="{BB962C8B-B14F-4D97-AF65-F5344CB8AC3E}">
        <p14:creationId xmlns:p14="http://schemas.microsoft.com/office/powerpoint/2010/main" val="877223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Hand-written</a:t>
            </a:r>
            <a:r>
              <a:rPr lang="en-US" baseline="0" dirty="0"/>
              <a:t> patterns are in general a very reliable method for information extraction. However, it suffers from low recall, and it is very difficult to conceive all possible patterns by a human expert. Therefore, more automated methods are often preferrable.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12</a:t>
            </a:fld>
            <a:endParaRPr lang="en-US"/>
          </a:p>
        </p:txBody>
      </p:sp>
    </p:spTree>
    <p:extLst>
      <p:ext uri="{BB962C8B-B14F-4D97-AF65-F5344CB8AC3E}">
        <p14:creationId xmlns:p14="http://schemas.microsoft.com/office/powerpoint/2010/main" val="18191496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supervised learning approach for information</a:t>
            </a:r>
            <a:r>
              <a:rPr lang="en-US" baseline="0" dirty="0"/>
              <a:t> extraction requires training data. Producing such a training set is labor-intensive. For example, in the domain of life sciences major efforts have been undertaken. In the example shown, more than 2000 sentences have been manually annotated, by identifying both the entities and their relationships.</a:t>
            </a:r>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13</a:t>
            </a:fld>
            <a:endParaRPr lang="en-US"/>
          </a:p>
        </p:txBody>
      </p:sp>
    </p:spTree>
    <p:extLst>
      <p:ext uri="{BB962C8B-B14F-4D97-AF65-F5344CB8AC3E}">
        <p14:creationId xmlns:p14="http://schemas.microsoft.com/office/powerpoint/2010/main" val="186500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latin typeface="Calibri" panose="020F0502020204030204" pitchFamily="34" charset="0"/>
                <a:cs typeface="Calibri" panose="020F0502020204030204" pitchFamily="34" charset="0"/>
              </a:rPr>
              <a:t>Provided manually</a:t>
            </a:r>
            <a:r>
              <a:rPr lang="en-US" sz="1400" baseline="0" dirty="0">
                <a:latin typeface="Calibri" panose="020F0502020204030204" pitchFamily="34" charset="0"/>
                <a:cs typeface="Calibri" panose="020F0502020204030204" pitchFamily="34" charset="0"/>
              </a:rPr>
              <a:t> annotated training data, classifiers for information extraction can be trained. The standard approach is to train two types of classifiers, one that detects whether a relationship exists among two entities, and a second one that determines the type of the relationship. </a:t>
            </a:r>
            <a:r>
              <a:rPr lang="en-US" sz="1400" kern="1200" dirty="0">
                <a:solidFill>
                  <a:schemeClr val="tx1"/>
                </a:solidFill>
                <a:effectLst/>
                <a:latin typeface="Calibri" panose="020F0502020204030204" pitchFamily="34" charset="0"/>
                <a:ea typeface="+mn-ea"/>
                <a:cs typeface="Calibri" panose="020F0502020204030204" pitchFamily="34" charset="0"/>
              </a:rPr>
              <a:t> The use of a filtering classifier for detecting relationships can speed up the classification task and allows to use</a:t>
            </a:r>
            <a:r>
              <a:rPr lang="en-US" sz="1400" kern="1200" baseline="0" dirty="0">
                <a:solidFill>
                  <a:schemeClr val="tx1"/>
                </a:solidFill>
                <a:effectLst/>
                <a:latin typeface="Calibri" panose="020F0502020204030204" pitchFamily="34" charset="0"/>
                <a:ea typeface="+mn-ea"/>
                <a:cs typeface="Calibri" panose="020F0502020204030204" pitchFamily="34" charset="0"/>
              </a:rPr>
              <a:t> </a:t>
            </a:r>
            <a:r>
              <a:rPr lang="en-US" sz="1400" kern="1200" dirty="0">
                <a:solidFill>
                  <a:schemeClr val="tx1"/>
                </a:solidFill>
                <a:effectLst/>
                <a:latin typeface="Calibri" panose="020F0502020204030204" pitchFamily="34" charset="0"/>
                <a:ea typeface="+mn-ea"/>
                <a:cs typeface="Calibri" panose="020F0502020204030204" pitchFamily="34" charset="0"/>
              </a:rPr>
              <a:t>of different features for the two tasks.</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400" baseline="0" dirty="0">
              <a:latin typeface="Calibri" panose="020F0502020204030204" pitchFamily="34" charset="0"/>
              <a:cs typeface="Calibri" panose="020F0502020204030204" pitchFamily="34" charset="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400" baseline="0" dirty="0">
                <a:latin typeface="Calibri" panose="020F0502020204030204" pitchFamily="34" charset="0"/>
                <a:cs typeface="Calibri" panose="020F0502020204030204" pitchFamily="34" charset="0"/>
              </a:rPr>
              <a:t>For training the classifiers, one first extracts all entity pairs using NER that occur in the same context, for example, in the same sentence. If the pairs are not annotated, they can be taken as negative examples. Then the classifier is trained using features extracted from the context of the occurrences of the entities.</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14</a:t>
            </a:fld>
            <a:endParaRPr lang="en-US"/>
          </a:p>
        </p:txBody>
      </p:sp>
    </p:spTree>
    <p:extLst>
      <p:ext uri="{BB962C8B-B14F-4D97-AF65-F5344CB8AC3E}">
        <p14:creationId xmlns:p14="http://schemas.microsoft.com/office/powerpoint/2010/main" val="559654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Diverse text features can be used for training a classifier for information extraction</a:t>
            </a:r>
            <a:r>
              <a:rPr lang="en-US" baseline="0" dirty="0"/>
              <a:t>. After detecting entity pairs using NER, the so-called mentions, the features for relation extraction can use features of the both entities as well as of the text surrounding them and in between.</a:t>
            </a:r>
          </a:p>
          <a:p>
            <a:endParaRPr lang="en-US" baseline="0" dirty="0"/>
          </a:p>
          <a:p>
            <a:r>
              <a:rPr lang="en-US" baseline="0" dirty="0"/>
              <a:t>When we have identified two occurrences of named entities in a sentence, also called two mentions (M1, M2), then we can identify the following features related to the two mentions:</a:t>
            </a:r>
          </a:p>
          <a:p>
            <a:pPr marL="285750" indent="-285750">
              <a:buFontTx/>
              <a:buChar char="-"/>
            </a:pPr>
            <a:r>
              <a:rPr lang="en-US" baseline="0" dirty="0"/>
              <a:t>The bag of words and bigrams found within the whole sentence</a:t>
            </a:r>
          </a:p>
          <a:p>
            <a:pPr marL="285750" indent="-285750">
              <a:buFontTx/>
              <a:buChar char="-"/>
            </a:pPr>
            <a:r>
              <a:rPr lang="en-US" baseline="0" dirty="0"/>
              <a:t>Separate from that the BOW and bigrams in between the mentions</a:t>
            </a:r>
          </a:p>
          <a:p>
            <a:pPr marL="285750" indent="-285750">
              <a:buFontTx/>
              <a:buChar char="-"/>
            </a:pPr>
            <a:r>
              <a:rPr lang="en-US" baseline="0" dirty="0"/>
              <a:t>The headwords, which are words that are found in a standard dictionary</a:t>
            </a:r>
          </a:p>
          <a:p>
            <a:pPr marL="285750" indent="-285750">
              <a:buFontTx/>
              <a:buChar char="-"/>
            </a:pPr>
            <a:r>
              <a:rPr lang="en-US" baseline="0" dirty="0"/>
              <a:t>Words in specific position with respect to the mentions</a:t>
            </a:r>
          </a:p>
          <a:p>
            <a:pPr marL="285750" indent="-285750">
              <a:buFontTx/>
              <a:buChar char="-"/>
            </a:pPr>
            <a:r>
              <a:rPr lang="en-US" baseline="0" dirty="0"/>
              <a:t>Stemmed versions of all the words above</a:t>
            </a:r>
          </a:p>
          <a:p>
            <a:pPr marL="285750" indent="-285750">
              <a:buFontTx/>
              <a:buChar char="-"/>
            </a:pPr>
            <a:r>
              <a:rPr lang="en-US" baseline="0" dirty="0"/>
              <a:t>The type of entities used</a:t>
            </a:r>
          </a:p>
          <a:p>
            <a:pPr marL="285750" indent="-285750">
              <a:buFontTx/>
              <a:buChar char="-"/>
            </a:pPr>
            <a:r>
              <a:rPr lang="en-US" baseline="0" dirty="0"/>
              <a:t>Syntactic features, extracted with part-of-speech analysis</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15</a:t>
            </a:fld>
            <a:endParaRPr lang="en-US"/>
          </a:p>
        </p:txBody>
      </p:sp>
    </p:spTree>
    <p:extLst>
      <p:ext uri="{BB962C8B-B14F-4D97-AF65-F5344CB8AC3E}">
        <p14:creationId xmlns:p14="http://schemas.microsoft.com/office/powerpoint/2010/main" val="597140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400" dirty="0"/>
              <a:t>The syntactic</a:t>
            </a:r>
            <a:r>
              <a:rPr lang="en-US" sz="1400" baseline="0" dirty="0"/>
              <a:t> features, or part-of-speech tags can be exploited in various ways. In the simplest case only the sequence of POS tags in between the mentions is used. More complex features can be constructed as well, e.g., the navigation path between the mentions in the parse tree. For trying out POS tagging you can try: </a:t>
            </a:r>
            <a:r>
              <a:rPr lang="en-GB" sz="1400" dirty="0">
                <a:hlinkClick r:id="rId3"/>
              </a:rPr>
              <a:t>https://www.link.cs.cmu.edu/link/submit-sentence-4.html</a:t>
            </a:r>
            <a:endParaRPr lang="en-US" sz="140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16</a:t>
            </a:fld>
            <a:endParaRPr lang="en-US"/>
          </a:p>
        </p:txBody>
      </p:sp>
    </p:spTree>
    <p:extLst>
      <p:ext uri="{BB962C8B-B14F-4D97-AF65-F5344CB8AC3E}">
        <p14:creationId xmlns:p14="http://schemas.microsoft.com/office/powerpoint/2010/main" val="18038437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17</a:t>
            </a:fld>
            <a:endParaRPr lang="en-US"/>
          </a:p>
        </p:txBody>
      </p:sp>
    </p:spTree>
    <p:extLst>
      <p:ext uri="{BB962C8B-B14F-4D97-AF65-F5344CB8AC3E}">
        <p14:creationId xmlns:p14="http://schemas.microsoft.com/office/powerpoint/2010/main" val="34649508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big problems</a:t>
            </a:r>
            <a:r>
              <a:rPr lang="en-US" baseline="0" dirty="0"/>
              <a:t> with supervised approaches to information extraction is the scarcity of training data. One way to avoid the use of training data for information extraction is called bootstrapping. The basic idea is that on a few high-precision patterns, such as the Hearst patterns, one generalizes these patterns by analyzing a large text collection.</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The approach is to first find entity pairs using the high precision patterns. Then using those entity pairs sentences containing the same entity pairs are searched. The assumption is that with large likelihood these sentences express the same type of relationship, just in a different syntactic representation. Thus, such sentences can be considered as text templates for expressing the relationship from which new patterns for detecting the relationship can be derived.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18</a:t>
            </a:fld>
            <a:endParaRPr lang="en-US"/>
          </a:p>
        </p:txBody>
      </p:sp>
    </p:spTree>
    <p:extLst>
      <p:ext uri="{BB962C8B-B14F-4D97-AF65-F5344CB8AC3E}">
        <p14:creationId xmlns:p14="http://schemas.microsoft.com/office/powerpoint/2010/main" val="17391596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illustrates the different steps of how new patterns are detected and applied to find new relationships. P1 is a known pattern for detecting the relationship. It is used to detect matching entity pairs. Then, in a second step, such pairs are searched. The text associated with these pairs can then be used to infer new pattern P2.</a:t>
            </a:r>
          </a:p>
        </p:txBody>
      </p:sp>
      <p:sp>
        <p:nvSpPr>
          <p:cNvPr id="4" name="Slide Number Placeholder 3"/>
          <p:cNvSpPr>
            <a:spLocks noGrp="1"/>
          </p:cNvSpPr>
          <p:nvPr>
            <p:ph type="sldNum" sz="quarter" idx="5"/>
          </p:nvPr>
        </p:nvSpPr>
        <p:spPr/>
        <p:txBody>
          <a:bodyPr/>
          <a:lstStyle/>
          <a:p>
            <a:fld id="{E6C47E0B-2958-48CC-BA4E-C350203CF107}" type="slidenum">
              <a:rPr lang="en-US"/>
              <a:pPr/>
              <a:t>19</a:t>
            </a:fld>
            <a:endParaRPr lang="en-US"/>
          </a:p>
        </p:txBody>
      </p:sp>
    </p:spTree>
    <p:extLst>
      <p:ext uri="{BB962C8B-B14F-4D97-AF65-F5344CB8AC3E}">
        <p14:creationId xmlns:p14="http://schemas.microsoft.com/office/powerpoint/2010/main" val="1063939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Traditionally</a:t>
            </a:r>
            <a:r>
              <a:rPr lang="en-US" baseline="0" dirty="0"/>
              <a:t> knowledge bases are created manually, either by experts (e.g., WordNet) or by crowd-sourcing (e.g., </a:t>
            </a:r>
            <a:r>
              <a:rPr lang="en-US" baseline="0" dirty="0" err="1"/>
              <a:t>WikiData</a:t>
            </a:r>
            <a:r>
              <a:rPr lang="en-US" baseline="0" dirty="0"/>
              <a:t>). This is expensive. In the case of WordNet, it took tens of years to construct the knowledge base, in the case of </a:t>
            </a:r>
            <a:r>
              <a:rPr lang="en-US" baseline="0" dirty="0" err="1"/>
              <a:t>WikiData</a:t>
            </a:r>
            <a:r>
              <a:rPr lang="en-US" baseline="0" dirty="0"/>
              <a:t> (resp. </a:t>
            </a:r>
            <a:r>
              <a:rPr lang="en-US" baseline="0" dirty="0" err="1"/>
              <a:t>WikiPedia</a:t>
            </a:r>
            <a:r>
              <a:rPr lang="en-US" baseline="0" dirty="0"/>
              <a:t>) we all know about the notorious difficulty to finance this endeavor. Therefore, an interesting question is whether such knowledge bases could not be automatically constructed.</a:t>
            </a:r>
          </a:p>
          <a:p>
            <a:endParaRPr lang="en-US" baseline="0" dirty="0"/>
          </a:p>
          <a:p>
            <a:r>
              <a:rPr lang="en-US" baseline="0" dirty="0"/>
              <a:t>For automatic construction we can exploit data that is digitally available, e.g., all documents accessible on the Web. These documents encode massive human knowledge in natural language. The challenge is to extract such knowledge by analyzing natural language text, which is not an easy problem.</a:t>
            </a:r>
          </a:p>
          <a:p>
            <a:endParaRPr lang="en-US" baseline="0" dirty="0"/>
          </a:p>
          <a:p>
            <a:r>
              <a:rPr lang="en-US" baseline="0" dirty="0"/>
              <a:t>The results would, however, be immensely useful. First, we could create massive knowledge bases in a nearly automated way, and furthermore these knowledge bases could be used to annotate documents, for supporting more expressive and precise searches and analyses.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a:t>
            </a:fld>
            <a:endParaRPr lang="en-US"/>
          </a:p>
        </p:txBody>
      </p:sp>
    </p:spTree>
    <p:extLst>
      <p:ext uri="{BB962C8B-B14F-4D97-AF65-F5344CB8AC3E}">
        <p14:creationId xmlns:p14="http://schemas.microsoft.com/office/powerpoint/2010/main" val="9316784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illustrates the approach. We start with a simple,</a:t>
            </a:r>
            <a:r>
              <a:rPr lang="en-US" baseline="0" dirty="0"/>
              <a:t> but precise pattern, LOC is located in LOC, which we use to find occurrences of entity pairs. Then we search for those entity pairs and find other sentences mentioning them. These are then generalized to patterns by replacing the entity occurrences by their types.</a:t>
            </a:r>
          </a:p>
          <a:p>
            <a:endParaRPr lang="en-US" baseline="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20</a:t>
            </a:fld>
            <a:endParaRPr lang="en-US"/>
          </a:p>
        </p:txBody>
      </p:sp>
    </p:spTree>
    <p:extLst>
      <p:ext uri="{BB962C8B-B14F-4D97-AF65-F5344CB8AC3E}">
        <p14:creationId xmlns:p14="http://schemas.microsoft.com/office/powerpoint/2010/main" val="4442960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A potential problem when using this approach is that the new patterns that are found are potentially misleading and may create inaccurate results. The example shows an instance of such a problem.</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21</a:t>
            </a:fld>
            <a:endParaRPr lang="en-US"/>
          </a:p>
        </p:txBody>
      </p:sp>
    </p:spTree>
    <p:extLst>
      <p:ext uri="{BB962C8B-B14F-4D97-AF65-F5344CB8AC3E}">
        <p14:creationId xmlns:p14="http://schemas.microsoft.com/office/powerpoint/2010/main" val="8437228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contain the problem of inferring too many inaccurate patterns, a confidence metric can be used. With</a:t>
            </a:r>
            <a:r>
              <a:rPr lang="en-US" baseline="0" dirty="0"/>
              <a:t> this metric the confidence into a new pattern increases, when the fraction of matched entity pairs that are already confirmed to be correct is large. Otherwise said, if a new patterns frequently matches, but only few of the matched entity pairs are known to be in the intended relation, the confidence in the new pattern will be low.</a:t>
            </a:r>
          </a:p>
        </p:txBody>
      </p:sp>
      <p:sp>
        <p:nvSpPr>
          <p:cNvPr id="4" name="Slide Number Placeholder 3"/>
          <p:cNvSpPr>
            <a:spLocks noGrp="1"/>
          </p:cNvSpPr>
          <p:nvPr>
            <p:ph type="sldNum" sz="quarter" idx="10"/>
          </p:nvPr>
        </p:nvSpPr>
        <p:spPr/>
        <p:txBody>
          <a:bodyPr/>
          <a:lstStyle/>
          <a:p>
            <a:fld id="{E6C47E0B-2958-48CC-BA4E-C350203CF107}" type="slidenum">
              <a:rPr lang="en-US" smtClean="0"/>
              <a:pPr/>
              <a:t>22</a:t>
            </a:fld>
            <a:endParaRPr lang="en-US"/>
          </a:p>
        </p:txBody>
      </p:sp>
    </p:spTree>
    <p:extLst>
      <p:ext uri="{BB962C8B-B14F-4D97-AF65-F5344CB8AC3E}">
        <p14:creationId xmlns:p14="http://schemas.microsoft.com/office/powerpoint/2010/main" val="7706652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CH" dirty="0"/>
                  <a:t>When inferring new patterns with bootstrapping, statements that have been spotted in the text involving the relevant entities are considered as new templates. In order to avoid semantic drift, one can be selective about which statements to consider for creating new patterns, by considering confidence of the rules that match the specific entity pairs used to find the statement. This can be done by using </a:t>
                </a:r>
                <a:r>
                  <a:rPr lang="en-GB" dirty="0" err="1"/>
                  <a:t>th</a:t>
                </a:r>
                <a:r>
                  <a:rPr lang="en-CH" dirty="0"/>
                  <a:t>e confidence of patterns the patterns matching those entity pairs and considering it like probabilities. The product of the values of </a:t>
                </a:r>
                <a14:m>
                  <m:oMath xmlns:m="http://schemas.openxmlformats.org/officeDocument/2006/math">
                    <m:r>
                      <a:rPr lang="fr-CH" b="0" i="1" smtClean="0">
                        <a:latin typeface="Cambria Math" panose="02040503050406030204" pitchFamily="18" charset="0"/>
                      </a:rPr>
                      <m:t>(1−</m:t>
                    </m:r>
                    <m:r>
                      <a:rPr lang="fr-CH" b="0" i="1" smtClean="0">
                        <a:latin typeface="Cambria Math" panose="02040503050406030204" pitchFamily="18" charset="0"/>
                      </a:rPr>
                      <m:t>𝐶𝑜𝑛𝑓</m:t>
                    </m:r>
                    <m:d>
                      <m:dPr>
                        <m:ctrlPr>
                          <a:rPr lang="fr-CH" b="0" i="1" smtClean="0">
                            <a:latin typeface="Cambria Math" panose="02040503050406030204" pitchFamily="18" charset="0"/>
                          </a:rPr>
                        </m:ctrlPr>
                      </m:dPr>
                      <m:e>
                        <m:r>
                          <a:rPr lang="fr-CH" b="0" i="1" smtClean="0">
                            <a:latin typeface="Cambria Math" panose="02040503050406030204" pitchFamily="18" charset="0"/>
                          </a:rPr>
                          <m:t>𝑝</m:t>
                        </m:r>
                      </m:e>
                    </m:d>
                    <m:r>
                      <a:rPr lang="fr-CH" b="0" i="1" smtClean="0">
                        <a:latin typeface="Cambria Math" panose="02040503050406030204" pitchFamily="18" charset="0"/>
                      </a:rPr>
                      <m:t>)</m:t>
                    </m:r>
                  </m:oMath>
                </a14:m>
                <a:r>
                  <a:rPr lang="en-CH" dirty="0"/>
                  <a:t> can then be considered like the probability of all patterns being wrong,</a:t>
                </a:r>
                <a:r>
                  <a:rPr lang="en-CH" baseline="0" dirty="0"/>
                  <a:t> and therefore </a:t>
                </a:r>
                <a:r>
                  <a:rPr lang="en-GB" baseline="0" dirty="0" err="1"/>
                  <a:t>th</a:t>
                </a:r>
                <a:r>
                  <a:rPr lang="en-CH" baseline="0" dirty="0"/>
                  <a:t>e complement being the probability of at least one pattern being right. </a:t>
                </a:r>
                <a:endParaRPr lang="en-CH" dirty="0"/>
              </a:p>
            </p:txBody>
          </p:sp>
        </mc:Choice>
        <mc:Fallback xmlns="">
          <p:sp>
            <p:nvSpPr>
              <p:cNvPr id="3" name="Notes Placeholder 2"/>
              <p:cNvSpPr>
                <a:spLocks noGrp="1"/>
              </p:cNvSpPr>
              <p:nvPr>
                <p:ph type="body" idx="1"/>
              </p:nvPr>
            </p:nvSpPr>
            <p:spPr/>
            <p:txBody>
              <a:bodyPr/>
              <a:lstStyle/>
              <a:p>
                <a:r>
                  <a:rPr lang="en-CH" dirty="0"/>
                  <a:t>When inferring new patterns with bootstrapping, statements that have been spotted in the text involving the relevant entities are considered as new templates. In order to avoid semantic drift, one can be selective about which statements to consider for creating new patterns, by considering confidence of the rules that match the specific statement. This can be done by using </a:t>
                </a:r>
                <a:r>
                  <a:rPr lang="en-GB" dirty="0" err="1"/>
                  <a:t>th</a:t>
                </a:r>
                <a:r>
                  <a:rPr lang="en-CH" dirty="0"/>
                  <a:t>e confidence of patterns and considering it like probabilities. The product of the values of </a:t>
                </a:r>
                <a:r>
                  <a:rPr lang="fr-CH" b="0" i="0">
                    <a:latin typeface="Cambria Math" panose="02040503050406030204" pitchFamily="18" charset="0"/>
                  </a:rPr>
                  <a:t>(1−𝐶𝑜𝑛𝑓(𝑝))</a:t>
                </a:r>
                <a:r>
                  <a:rPr lang="en-CH" dirty="0"/>
                  <a:t> can then be considered like the probability of all patterns being wrong,</a:t>
                </a:r>
                <a:r>
                  <a:rPr lang="en-CH" baseline="0" dirty="0"/>
                  <a:t> and therefore </a:t>
                </a:r>
                <a:r>
                  <a:rPr lang="en-GB" baseline="0" dirty="0" err="1"/>
                  <a:t>th</a:t>
                </a:r>
                <a:r>
                  <a:rPr lang="en-CH" baseline="0" dirty="0"/>
                  <a:t>e complement being the probability of at least one pattern being right. </a:t>
                </a:r>
                <a:endParaRPr lang="en-CH"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23</a:t>
            </a:fld>
            <a:endParaRPr lang="en-US"/>
          </a:p>
        </p:txBody>
      </p:sp>
    </p:spTree>
    <p:extLst>
      <p:ext uri="{BB962C8B-B14F-4D97-AF65-F5344CB8AC3E}">
        <p14:creationId xmlns:p14="http://schemas.microsoft.com/office/powerpoint/2010/main" val="10799881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approach to address the problem of lacking training data is to use knowledge bases that contain large number of acts, such as </a:t>
            </a:r>
            <a:r>
              <a:rPr lang="en-US" dirty="0" err="1"/>
              <a:t>WikiData</a:t>
            </a:r>
            <a:r>
              <a:rPr lang="en-US" dirty="0"/>
              <a:t>. The facts recorded in such knowledge bases can be used to spot corresponding statements in text. Such statements can then be used as text patterns for fact representation, that can be provided as training data to a classification algorithm for information extraction.</a:t>
            </a:r>
          </a:p>
        </p:txBody>
      </p:sp>
      <p:sp>
        <p:nvSpPr>
          <p:cNvPr id="4" name="Slide Number Placeholder 3"/>
          <p:cNvSpPr>
            <a:spLocks noGrp="1"/>
          </p:cNvSpPr>
          <p:nvPr>
            <p:ph type="sldNum" sz="quarter" idx="10"/>
          </p:nvPr>
        </p:nvSpPr>
        <p:spPr/>
        <p:txBody>
          <a:bodyPr/>
          <a:lstStyle/>
          <a:p>
            <a:fld id="{E6C47E0B-2958-48CC-BA4E-C350203CF107}" type="slidenum">
              <a:rPr lang="en-US" smtClean="0"/>
              <a:pPr/>
              <a:t>24</a:t>
            </a:fld>
            <a:endParaRPr lang="en-US"/>
          </a:p>
        </p:txBody>
      </p:sp>
    </p:spTree>
    <p:extLst>
      <p:ext uri="{BB962C8B-B14F-4D97-AF65-F5344CB8AC3E}">
        <p14:creationId xmlns:p14="http://schemas.microsoft.com/office/powerpoint/2010/main" val="8724990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figure we illustrate of how entity pairs identified in text can be linked to the same entity pairs found in a knowledge base. This allows to infer the meaning of syntactic patterns (e.g., ”was born in”) and relate such syntactic patterns to the corresponding relationship (e.g., birthplace). In the example, the system can first learn from the knowledge base text patterns for known facts (about Barack Obama), and then use those patterns to infer new facts from text (about John Lennon). The matrix shown in this figure we call the entity-pairs/relation matrix.</a:t>
            </a:r>
          </a:p>
        </p:txBody>
      </p:sp>
      <p:sp>
        <p:nvSpPr>
          <p:cNvPr id="4" name="Slide Number Placeholder 3"/>
          <p:cNvSpPr>
            <a:spLocks noGrp="1"/>
          </p:cNvSpPr>
          <p:nvPr>
            <p:ph type="sldNum" sz="quarter" idx="5"/>
          </p:nvPr>
        </p:nvSpPr>
        <p:spPr/>
        <p:txBody>
          <a:bodyPr/>
          <a:lstStyle/>
          <a:p>
            <a:fld id="{E6C47E0B-2958-48CC-BA4E-C350203CF107}" type="slidenum">
              <a:rPr lang="en-US"/>
              <a:pPr/>
              <a:t>25</a:t>
            </a:fld>
            <a:endParaRPr lang="en-US"/>
          </a:p>
        </p:txBody>
      </p:sp>
    </p:spTree>
    <p:extLst>
      <p:ext uri="{BB962C8B-B14F-4D97-AF65-F5344CB8AC3E}">
        <p14:creationId xmlns:p14="http://schemas.microsoft.com/office/powerpoint/2010/main" val="8915020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figure illustrates the steps in the distant supervision method. First, it starts</a:t>
            </a:r>
            <a:r>
              <a:rPr lang="en-US" baseline="0" dirty="0"/>
              <a:t> by doing NER over a large document collection, such as </a:t>
            </a:r>
            <a:r>
              <a:rPr lang="en-US" baseline="0" dirty="0" err="1"/>
              <a:t>WikiPedia</a:t>
            </a:r>
            <a:r>
              <a:rPr lang="en-US" dirty="0"/>
              <a:t>. This produces a set of sentences s that contain entity pairs (e1, e2).</a:t>
            </a:r>
            <a:r>
              <a:rPr lang="en-US" baseline="0" dirty="0"/>
              <a:t> Having those entity pairs, it searches in the knowledge base, in this example </a:t>
            </a:r>
            <a:r>
              <a:rPr lang="en-US" baseline="0" dirty="0" err="1"/>
              <a:t>WikiData</a:t>
            </a:r>
            <a:r>
              <a:rPr lang="en-US" baseline="0" dirty="0"/>
              <a:t>, whether relations among the entity pairs exist. For those entity pairs, for which a relation is confirmed in the knowledge base, it can generate an instance for the training data. The training data consists of the entity pair, the type of relations and features extracted from the text. The result is a training data set that can be used to train a classifier to predict relations for new documents. The classifier extracts from a new document the entity pairs and feeds them together with the text features into the classifier to obtain the type of relationship.</a:t>
            </a:r>
          </a:p>
        </p:txBody>
      </p:sp>
      <p:sp>
        <p:nvSpPr>
          <p:cNvPr id="4" name="Slide Number Placeholder 3"/>
          <p:cNvSpPr>
            <a:spLocks noGrp="1"/>
          </p:cNvSpPr>
          <p:nvPr>
            <p:ph type="sldNum" sz="quarter" idx="10"/>
          </p:nvPr>
        </p:nvSpPr>
        <p:spPr/>
        <p:txBody>
          <a:bodyPr/>
          <a:lstStyle/>
          <a:p>
            <a:fld id="{E6C47E0B-2958-48CC-BA4E-C350203CF107}" type="slidenum">
              <a:rPr lang="en-US" smtClean="0"/>
              <a:pPr/>
              <a:t>26</a:t>
            </a:fld>
            <a:endParaRPr lang="en-US"/>
          </a:p>
        </p:txBody>
      </p:sp>
    </p:spTree>
    <p:extLst>
      <p:ext uri="{BB962C8B-B14F-4D97-AF65-F5344CB8AC3E}">
        <p14:creationId xmlns:p14="http://schemas.microsoft.com/office/powerpoint/2010/main" val="2288685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distant supervision it is possible to obtain many training samples. Therefore, it is possible to use a large number of features for classification. One way to obtain a large number of features is to consider each conjunction if individual text features as a separate feature. Such features resemble then to patterns that are used in rule-based approaches. They have typically low recall, but higher precision.</a:t>
            </a:r>
          </a:p>
        </p:txBody>
      </p:sp>
      <p:sp>
        <p:nvSpPr>
          <p:cNvPr id="4" name="Slide Number Placeholder 3"/>
          <p:cNvSpPr>
            <a:spLocks noGrp="1"/>
          </p:cNvSpPr>
          <p:nvPr>
            <p:ph type="sldNum" sz="quarter" idx="10"/>
          </p:nvPr>
        </p:nvSpPr>
        <p:spPr/>
        <p:txBody>
          <a:bodyPr/>
          <a:lstStyle/>
          <a:p>
            <a:fld id="{E6C47E0B-2958-48CC-BA4E-C350203CF107}" type="slidenum">
              <a:rPr lang="en-US" smtClean="0"/>
              <a:pPr/>
              <a:t>27</a:t>
            </a:fld>
            <a:endParaRPr lang="en-US"/>
          </a:p>
        </p:txBody>
      </p:sp>
    </p:spTree>
    <p:extLst>
      <p:ext uri="{BB962C8B-B14F-4D97-AF65-F5344CB8AC3E}">
        <p14:creationId xmlns:p14="http://schemas.microsoft.com/office/powerpoint/2010/main" val="1761402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Here we illustrate the use of complex features. Assume we have a set of basic features, like those that we have identified for supervised information extraction. F1 to F6 are examples of such features. These features could as such be supplied to a classification algorithm, e.g.,  a Naïve Bayes classifier. Given that the features of the two examples are very similar, only F5 is different, the classifier would probably decide that the relation represented by the two sentences would be the same.</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Using the basic features and combining via a conjunction into one complex features, we would obtain two different complex features CF1 and CF2.  A classifier that does not further consider the internal structure of these two features would now clearly distinguish the two cases.</a:t>
            </a:r>
          </a:p>
        </p:txBody>
      </p:sp>
      <p:sp>
        <p:nvSpPr>
          <p:cNvPr id="4" name="Slide Number Placeholder 3"/>
          <p:cNvSpPr>
            <a:spLocks noGrp="1"/>
          </p:cNvSpPr>
          <p:nvPr>
            <p:ph type="sldNum" sz="quarter" idx="10"/>
          </p:nvPr>
        </p:nvSpPr>
        <p:spPr/>
        <p:txBody>
          <a:bodyPr/>
          <a:lstStyle/>
          <a:p>
            <a:fld id="{E6C47E0B-2958-48CC-BA4E-C350203CF107}" type="slidenum">
              <a:rPr lang="en-US" smtClean="0"/>
              <a:pPr/>
              <a:t>28</a:t>
            </a:fld>
            <a:endParaRPr lang="en-US"/>
          </a:p>
        </p:txBody>
      </p:sp>
    </p:spTree>
    <p:extLst>
      <p:ext uri="{BB962C8B-B14F-4D97-AF65-F5344CB8AC3E}">
        <p14:creationId xmlns:p14="http://schemas.microsoft.com/office/powerpoint/2010/main" val="13704007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29</a:t>
            </a:fld>
            <a:endParaRPr lang="en-US"/>
          </a:p>
        </p:txBody>
      </p:sp>
    </p:spTree>
    <p:extLst>
      <p:ext uri="{BB962C8B-B14F-4D97-AF65-F5344CB8AC3E}">
        <p14:creationId xmlns:p14="http://schemas.microsoft.com/office/powerpoint/2010/main" val="1159835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investigating knowledge extraction, more commonly called information extraction, from textual content, we can consider the different constituents of a knowledge graph separately: entities, attributes and relationships. We will now introduce methods for extracting entities and then for establishing relationships among entities and with attributes.</a:t>
            </a:r>
          </a:p>
        </p:txBody>
      </p:sp>
      <p:sp>
        <p:nvSpPr>
          <p:cNvPr id="4" name="Slide Number Placeholder 3"/>
          <p:cNvSpPr>
            <a:spLocks noGrp="1"/>
          </p:cNvSpPr>
          <p:nvPr>
            <p:ph type="sldNum" sz="quarter" idx="5"/>
          </p:nvPr>
        </p:nvSpPr>
        <p:spPr/>
        <p:txBody>
          <a:bodyPr/>
          <a:lstStyle/>
          <a:p>
            <a:fld id="{E6C47E0B-2958-48CC-BA4E-C350203CF107}" type="slidenum">
              <a:rPr lang="en-US"/>
              <a:pPr/>
              <a:t>3</a:t>
            </a:fld>
            <a:endParaRPr lang="en-US"/>
          </a:p>
        </p:txBody>
      </p:sp>
    </p:spTree>
    <p:extLst>
      <p:ext uri="{BB962C8B-B14F-4D97-AF65-F5344CB8AC3E}">
        <p14:creationId xmlns:p14="http://schemas.microsoft.com/office/powerpoint/2010/main" val="31329782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Distant supervision aims at generating classifiers for relations that are based on syntactic features. Based on the same data as used for distant supervision we can also create representations for relationships by mapping them to low-dimensional vectors, as we did for words with word embeddings. This is the idea of using matrix factorization to the entity-pairs/relation matrix.</a:t>
            </a:r>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a:pPr/>
              <a:t>30</a:t>
            </a:fld>
            <a:endParaRPr lang="en-US"/>
          </a:p>
        </p:txBody>
      </p:sp>
    </p:spTree>
    <p:extLst>
      <p:ext uri="{BB962C8B-B14F-4D97-AF65-F5344CB8AC3E}">
        <p14:creationId xmlns:p14="http://schemas.microsoft.com/office/powerpoint/2010/main" val="26080230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t>
            </a:r>
            <a:r>
              <a:rPr lang="en-US" dirty="0"/>
              <a:t>intention of using matrix factorization is align text patterns and relationships that have a related meaning in a latent space. This can help both in identifying text patterns that correspond to relationships and to directly extract those relationships from text.</a:t>
            </a:r>
          </a:p>
          <a:p>
            <a:endParaRPr lang="en-US" dirty="0"/>
          </a:p>
          <a:p>
            <a:r>
              <a:rPr lang="en-US" dirty="0"/>
              <a:t>The entity-pair/relation matrix is a sparse matrix. Thus, the situation is comparable to the one we encountered in matrix factorization for recommender systems. Algebraic factorization does not work. On the other hand, using matrix factorization based on SGD could not only create low-dimensional representations for relationships, but also help to detect new relationships. The idea is like the one used  in recommender systems to estimate missing ratings. </a:t>
            </a:r>
          </a:p>
        </p:txBody>
      </p:sp>
      <p:sp>
        <p:nvSpPr>
          <p:cNvPr id="4" name="Slide Number Placeholder 3"/>
          <p:cNvSpPr>
            <a:spLocks noGrp="1"/>
          </p:cNvSpPr>
          <p:nvPr>
            <p:ph type="sldNum" sz="quarter" idx="5"/>
          </p:nvPr>
        </p:nvSpPr>
        <p:spPr/>
        <p:txBody>
          <a:bodyPr/>
          <a:lstStyle/>
          <a:p>
            <a:fld id="{E6C47E0B-2958-48CC-BA4E-C350203CF107}" type="slidenum">
              <a:rPr lang="en-US"/>
              <a:pPr/>
              <a:t>31</a:t>
            </a:fld>
            <a:endParaRPr lang="en-US"/>
          </a:p>
        </p:txBody>
      </p:sp>
    </p:spTree>
    <p:extLst>
      <p:ext uri="{BB962C8B-B14F-4D97-AF65-F5344CB8AC3E}">
        <p14:creationId xmlns:p14="http://schemas.microsoft.com/office/powerpoint/2010/main" val="5617931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factorizing the matrix, we construct two factor matrices, one with low-dimensional representations of entity pairs, and one with low-dimensional representations of relationships. An entry R(</a:t>
            </a:r>
            <a:r>
              <a:rPr lang="en-US" dirty="0" err="1"/>
              <a:t>i,j</a:t>
            </a:r>
            <a:r>
              <a:rPr lang="en-US" dirty="0"/>
              <a:t>) in the entity-pair/relation matrix is then represented as the product of the corresponding representation of the entity pair and the relation from the factor matrices. It corresponds to a statement, the one that puts the two entities from the entity pair into the corresponding relation. The entries correspond to the probability that the statement is correct. For known facts, for which an entry in the original matrix exists, the factorized matrix should have high values. Unknown facts, for which no entry exits in the original matrix, are considered as negative examples of facts.</a:t>
            </a:r>
          </a:p>
        </p:txBody>
      </p:sp>
      <p:sp>
        <p:nvSpPr>
          <p:cNvPr id="4" name="Slide Number Placeholder 3"/>
          <p:cNvSpPr>
            <a:spLocks noGrp="1"/>
          </p:cNvSpPr>
          <p:nvPr>
            <p:ph type="sldNum" sz="quarter" idx="5"/>
          </p:nvPr>
        </p:nvSpPr>
        <p:spPr/>
        <p:txBody>
          <a:bodyPr/>
          <a:lstStyle/>
          <a:p>
            <a:fld id="{E6C47E0B-2958-48CC-BA4E-C350203CF107}" type="slidenum">
              <a:rPr lang="en-US"/>
              <a:pPr/>
              <a:t>32</a:t>
            </a:fld>
            <a:endParaRPr lang="en-US"/>
          </a:p>
        </p:txBody>
      </p:sp>
    </p:spTree>
    <p:extLst>
      <p:ext uri="{BB962C8B-B14F-4D97-AF65-F5344CB8AC3E}">
        <p14:creationId xmlns:p14="http://schemas.microsoft.com/office/powerpoint/2010/main" val="28333485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Assuming the absence of knowledge on a fact, means that the fact is wrong, is an assumption that is too strong. It could as well be that the fact is correct, but we do not have the knowledge. This is like the situation in recommender systems, where a missing rating does not necessarily imply that the rating is negative.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To better adjust to this situation an alternative to matrix factorization is a method called Bayesian Personalized Ranking. It is based on an alternative loss function for SGD. The loss function is constructed by choosing pairs of positive and negative examples of facts and maximizing their difference. More accurately, the logarithm of the sigmoid of the difference is used as optimization objective. Intuitively this objective function says that a known fact is ranked higher than an unknown fact but does not exclude the possibility that the unknown fact is also a correct fact.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a:pPr/>
              <a:t>33</a:t>
            </a:fld>
            <a:endParaRPr lang="en-US"/>
          </a:p>
        </p:txBody>
      </p:sp>
    </p:spTree>
    <p:extLst>
      <p:ext uri="{BB962C8B-B14F-4D97-AF65-F5344CB8AC3E}">
        <p14:creationId xmlns:p14="http://schemas.microsoft.com/office/powerpoint/2010/main" val="21387938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matrix factorization computed using BPR  allows to map entity pairs and relationships in the same low-dimensional space. As illustrated in this figure, this allows to cluster both entity pairs and relations that correspond to similar relationships. This allows to infer new relationships for existing entity pairs, as well as new syntactic patterns for relationships.</a:t>
            </a:r>
          </a:p>
        </p:txBody>
      </p:sp>
      <p:sp>
        <p:nvSpPr>
          <p:cNvPr id="4" name="Slide Number Placeholder 3"/>
          <p:cNvSpPr>
            <a:spLocks noGrp="1"/>
          </p:cNvSpPr>
          <p:nvPr>
            <p:ph type="sldNum" sz="quarter" idx="5"/>
          </p:nvPr>
        </p:nvSpPr>
        <p:spPr/>
        <p:txBody>
          <a:bodyPr/>
          <a:lstStyle/>
          <a:p>
            <a:fld id="{E6C47E0B-2958-48CC-BA4E-C350203CF107}" type="slidenum">
              <a:rPr lang="en-US"/>
              <a:pPr/>
              <a:t>34</a:t>
            </a:fld>
            <a:endParaRPr lang="en-US"/>
          </a:p>
        </p:txBody>
      </p:sp>
    </p:spTree>
    <p:extLst>
      <p:ext uri="{BB962C8B-B14F-4D97-AF65-F5344CB8AC3E}">
        <p14:creationId xmlns:p14="http://schemas.microsoft.com/office/powerpoint/2010/main" val="27579307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This example illustrates of how the method could be used to extract relationships for previously unknown syntactic patterns, as well as relations among entity pairs that are no previously known.</a:t>
            </a:r>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a:pPr/>
              <a:t>35</a:t>
            </a:fld>
            <a:endParaRPr lang="en-US"/>
          </a:p>
        </p:txBody>
      </p:sp>
    </p:spTree>
    <p:extLst>
      <p:ext uri="{BB962C8B-B14F-4D97-AF65-F5344CB8AC3E}">
        <p14:creationId xmlns:p14="http://schemas.microsoft.com/office/powerpoint/2010/main" val="2632500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36</a:t>
            </a:fld>
            <a:endParaRPr lang="en-US"/>
          </a:p>
        </p:txBody>
      </p:sp>
    </p:spTree>
    <p:extLst>
      <p:ext uri="{BB962C8B-B14F-4D97-AF65-F5344CB8AC3E}">
        <p14:creationId xmlns:p14="http://schemas.microsoft.com/office/powerpoint/2010/main" val="24043633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introduced the different methods</a:t>
            </a:r>
            <a:r>
              <a:rPr lang="en-US" baseline="0" dirty="0"/>
              <a:t> of information extraction. These methods aim at extracting relationships of which the type is known, i.e., with specific entity types and a known meaning of the relationship. A more general problem in information extraction is so-called open information extraction. It is used for extracting statements from large collections of documents, such as the Web, where the nature of relations is not known a priori. </a:t>
            </a:r>
          </a:p>
        </p:txBody>
      </p:sp>
      <p:sp>
        <p:nvSpPr>
          <p:cNvPr id="4" name="Slide Number Placeholder 3"/>
          <p:cNvSpPr>
            <a:spLocks noGrp="1"/>
          </p:cNvSpPr>
          <p:nvPr>
            <p:ph type="sldNum" sz="quarter" idx="10"/>
          </p:nvPr>
        </p:nvSpPr>
        <p:spPr/>
        <p:txBody>
          <a:bodyPr/>
          <a:lstStyle/>
          <a:p>
            <a:fld id="{E6C47E0B-2958-48CC-BA4E-C350203CF107}" type="slidenum">
              <a:rPr lang="en-US" smtClean="0"/>
              <a:pPr/>
              <a:t>37</a:t>
            </a:fld>
            <a:endParaRPr lang="en-US"/>
          </a:p>
        </p:txBody>
      </p:sp>
    </p:spTree>
    <p:extLst>
      <p:ext uri="{BB962C8B-B14F-4D97-AF65-F5344CB8AC3E}">
        <p14:creationId xmlns:p14="http://schemas.microsoft.com/office/powerpoint/2010/main" val="15623226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Information</a:t>
            </a:r>
            <a:r>
              <a:rPr lang="en-US" baseline="0" dirty="0"/>
              <a:t> extraction concerns the extraction of isolated facts, such as ISA relationships. Taxonomy induction aims at extracting related facts and organizing them in a structured knowledge graph, e.g., a hierarchical taxonomy. It is a special case of the more general ontology induction, which organizes knowledge using arbitrary relationships.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38</a:t>
            </a:fld>
            <a:endParaRPr lang="en-US"/>
          </a:p>
        </p:txBody>
      </p:sp>
    </p:spTree>
    <p:extLst>
      <p:ext uri="{BB962C8B-B14F-4D97-AF65-F5344CB8AC3E}">
        <p14:creationId xmlns:p14="http://schemas.microsoft.com/office/powerpoint/2010/main" val="38783087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advantages of taxonomy induction (and more generally ontology induction) is the possibility to</a:t>
            </a:r>
            <a:r>
              <a:rPr lang="en-US" baseline="0" dirty="0"/>
              <a:t> perform inferences on the extracted knowledge. For example, in an ISA hierarchy, lower-level nodes in the hierarchy can inherit properties from higher-level nodes, thus these extra facts need not to be learnt separately.</a:t>
            </a:r>
          </a:p>
          <a:p>
            <a:endParaRPr lang="en-US" baseline="0" dirty="0"/>
          </a:p>
          <a:p>
            <a:r>
              <a:rPr lang="en-US" baseline="0" dirty="0"/>
              <a:t>One of the challenges in taxonomy induction is the fact that there is no notion of “correct” taxonomy. A taxonomy strongly depends in its intended use and on the specific perspective of the user on the domain. Integrating all possible perspectives into one single global taxonomy would not be feasible, as likely no agreement on a common view can be reached, and not useful, as the resulting taxonomy would potentially be too complex.</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39</a:t>
            </a:fld>
            <a:endParaRPr lang="en-US"/>
          </a:p>
        </p:txBody>
      </p:sp>
    </p:spTree>
    <p:extLst>
      <p:ext uri="{BB962C8B-B14F-4D97-AF65-F5344CB8AC3E}">
        <p14:creationId xmlns:p14="http://schemas.microsoft.com/office/powerpoint/2010/main" val="294610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Taking the analysis of documents one step further, we now consider the extraction of statements</a:t>
            </a:r>
            <a:r>
              <a:rPr lang="en-US" baseline="0" dirty="0"/>
              <a:t> from natural language text, as is illustrated in the example. Statements connect entities through relationships. For example, the first statement expresses that EPFL is part of a larger organization, the Swiss Federal Institutes of Technology. The notion of statement we use here corresponds exactly to the notion of statement we introduced earlier with RDF.</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a:t>
            </a:fld>
            <a:endParaRPr lang="en-US"/>
          </a:p>
        </p:txBody>
      </p:sp>
    </p:spTree>
    <p:extLst>
      <p:ext uri="{BB962C8B-B14F-4D97-AF65-F5344CB8AC3E}">
        <p14:creationId xmlns:p14="http://schemas.microsoft.com/office/powerpoint/2010/main" val="7853460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introduce in the following one</a:t>
            </a:r>
            <a:r>
              <a:rPr lang="en-US" baseline="0" dirty="0"/>
              <a:t> specific approach to taxonomy induction. It was one of the first approaches proposed. It starts from the assumption that one general concept (e.g., animals) and at least one basic concept of the taxonomy (e.g., lion) are provided as input. From this starting point the task is to identify more relevant concepts, represented as terms, and establish the hypernym and hyponym relationships, . The approach also filters out erroneous terms and relations and finally induces an overall taxonomy structure. The figure illustrates the process: at the bottom level first additional related terms are identified. Then intermediate concepts, more abstract than the basic concepts are found. From this data finally the taxonomy is induced.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40</a:t>
            </a:fld>
            <a:endParaRPr lang="en-US"/>
          </a:p>
        </p:txBody>
      </p:sp>
    </p:spTree>
    <p:extLst>
      <p:ext uri="{BB962C8B-B14F-4D97-AF65-F5344CB8AC3E}">
        <p14:creationId xmlns:p14="http://schemas.microsoft.com/office/powerpoint/2010/main" val="9751048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a:t>
            </a:r>
            <a:r>
              <a:rPr lang="en-US" baseline="0" dirty="0"/>
              <a:t> idea is to learn terms and relationships by querying a Web search engine. This is a very simple, but powerful tool to learn about the meaning of words. For querying, language patterns that capture hypernym and hyponym relationships are used. This is analogous to the use of Hearst patterns for extracting ISA relationships from text.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In a first phase the objective is to find more relevant terms. For this so-called double anchored patterns are used. that relate one known term to another unknown term of the same class of concepts. To start this search at least one term and one class need to be known. One example of such a pattern would be “c such as s and X”. Using such patterns new terms can be collected iteratively by applying the pattern to the terms known so far.</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In a second phase, once many terms are known, new names of classes can be searched. For this purpose, hypernym patterns, like “</a:t>
            </a:r>
            <a:r>
              <a:rPr lang="en-US" dirty="0"/>
              <a:t>X such as </a:t>
            </a:r>
            <a:r>
              <a:rPr lang="en-US" b="1" dirty="0"/>
              <a:t>t</a:t>
            </a:r>
            <a:r>
              <a:rPr lang="en-US" b="1" baseline="-25000" dirty="0"/>
              <a:t>1</a:t>
            </a:r>
            <a:r>
              <a:rPr lang="en-US" dirty="0"/>
              <a:t> and </a:t>
            </a:r>
            <a:r>
              <a:rPr lang="en-US" b="1" dirty="0"/>
              <a:t>t</a:t>
            </a:r>
            <a:r>
              <a:rPr lang="en-US" b="1" baseline="-25000" dirty="0"/>
              <a:t>2</a:t>
            </a:r>
            <a:r>
              <a:rPr lang="en-US" b="0" baseline="0" dirty="0"/>
              <a:t>” can be used.</a:t>
            </a:r>
            <a:endParaRPr lang="en-US" baseline="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41</a:t>
            </a:fld>
            <a:endParaRPr lang="en-US"/>
          </a:p>
        </p:txBody>
      </p:sp>
    </p:spTree>
    <p:extLst>
      <p:ext uri="{BB962C8B-B14F-4D97-AF65-F5344CB8AC3E}">
        <p14:creationId xmlns:p14="http://schemas.microsoft.com/office/powerpoint/2010/main" val="24599743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algorithm for finding new terms. While performing the search the algorithm keeps track with w(t) of the number of times a term t has been leading to the discovery of another term.</a:t>
            </a:r>
          </a:p>
        </p:txBody>
      </p:sp>
      <p:sp>
        <p:nvSpPr>
          <p:cNvPr id="4" name="Slide Number Placeholder 3"/>
          <p:cNvSpPr>
            <a:spLocks noGrp="1"/>
          </p:cNvSpPr>
          <p:nvPr>
            <p:ph type="sldNum" sz="quarter" idx="5"/>
          </p:nvPr>
        </p:nvSpPr>
        <p:spPr/>
        <p:txBody>
          <a:bodyPr/>
          <a:lstStyle/>
          <a:p>
            <a:fld id="{E6C47E0B-2958-48CC-BA4E-C350203CF107}" type="slidenum">
              <a:rPr lang="en-US"/>
              <a:pPr/>
              <a:t>42</a:t>
            </a:fld>
            <a:endParaRPr lang="en-US"/>
          </a:p>
        </p:txBody>
      </p:sp>
    </p:spTree>
    <p:extLst>
      <p:ext uri="{BB962C8B-B14F-4D97-AF65-F5344CB8AC3E}">
        <p14:creationId xmlns:p14="http://schemas.microsoft.com/office/powerpoint/2010/main" val="41070584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how</a:t>
            </a:r>
            <a:r>
              <a:rPr lang="en-US" baseline="0" dirty="0"/>
              <a:t> terms related to an initial term “lion” would be found using double-anchored patterns. The example illustrates that the method works surprisingly well.</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43</a:t>
            </a:fld>
            <a:endParaRPr lang="en-US"/>
          </a:p>
        </p:txBody>
      </p:sp>
    </p:spTree>
    <p:extLst>
      <p:ext uri="{BB962C8B-B14F-4D97-AF65-F5344CB8AC3E}">
        <p14:creationId xmlns:p14="http://schemas.microsoft.com/office/powerpoint/2010/main" val="11301297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search for terms is completed, hypernyms</a:t>
            </a:r>
            <a:r>
              <a:rPr lang="en-US" baseline="0" dirty="0"/>
              <a:t> can be searched by using the hypernym pattern with term pairs that have been found in the first step. Only terms that have been producing additional terms in the first phase are considered, using the condition w(t)&gt;0, to avoid the addition of noisy concept names. The algorithm keeps track of how often a specific pair has produced a concept name.</a:t>
            </a:r>
          </a:p>
          <a:p>
            <a:endParaRPr lang="en-US" baseline="0" dirty="0"/>
          </a:p>
          <a:p>
            <a:r>
              <a:rPr lang="en-US" baseline="0" dirty="0"/>
              <a:t>Once the search for concept names is completed, a filtering step is performed. The concepts found are ranked by the number of times they have been discovered starting from different term pairs and only the highest ranked concepts are retained.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44</a:t>
            </a:fld>
            <a:endParaRPr lang="en-US"/>
          </a:p>
        </p:txBody>
      </p:sp>
    </p:spTree>
    <p:extLst>
      <p:ext uri="{BB962C8B-B14F-4D97-AF65-F5344CB8AC3E}">
        <p14:creationId xmlns:p14="http://schemas.microsoft.com/office/powerpoint/2010/main" val="36694340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 few examples of how higher-level concepts related to the basic concepts “lion” and “tiger” can be found. Note that this step can easily produce noisy terms, therefore filtering is important.</a:t>
            </a:r>
          </a:p>
        </p:txBody>
      </p:sp>
      <p:sp>
        <p:nvSpPr>
          <p:cNvPr id="4" name="Slide Number Placeholder 3"/>
          <p:cNvSpPr>
            <a:spLocks noGrp="1"/>
          </p:cNvSpPr>
          <p:nvPr>
            <p:ph type="sldNum" sz="quarter" idx="10"/>
          </p:nvPr>
        </p:nvSpPr>
        <p:spPr/>
        <p:txBody>
          <a:bodyPr/>
          <a:lstStyle/>
          <a:p>
            <a:fld id="{E6C47E0B-2958-48CC-BA4E-C350203CF107}" type="slidenum">
              <a:rPr lang="en-US" smtClean="0"/>
              <a:pPr/>
              <a:t>45</a:t>
            </a:fld>
            <a:endParaRPr lang="en-US"/>
          </a:p>
        </p:txBody>
      </p:sp>
    </p:spTree>
    <p:extLst>
      <p:ext uri="{BB962C8B-B14F-4D97-AF65-F5344CB8AC3E}">
        <p14:creationId xmlns:p14="http://schemas.microsoft.com/office/powerpoint/2010/main" val="36994327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result of the two previous</a:t>
            </a:r>
            <a:r>
              <a:rPr lang="en-US" baseline="0" dirty="0"/>
              <a:t> steps, we obtain basic data consisting of  basic concepts T and higher-level concepts C, together with hypernym relationships indicated by dotted arrows.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46</a:t>
            </a:fld>
            <a:endParaRPr lang="en-US"/>
          </a:p>
        </p:txBody>
      </p:sp>
    </p:spTree>
    <p:extLst>
      <p:ext uri="{BB962C8B-B14F-4D97-AF65-F5344CB8AC3E}">
        <p14:creationId xmlns:p14="http://schemas.microsoft.com/office/powerpoint/2010/main" val="24230383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kern="1200" dirty="0">
                <a:solidFill>
                  <a:schemeClr val="tx1"/>
                </a:solidFill>
                <a:effectLst/>
                <a:latin typeface="Arial" charset="0"/>
                <a:ea typeface="+mn-ea"/>
                <a:cs typeface="+mn-cs"/>
              </a:rPr>
              <a:t>In the steps performed</a:t>
            </a:r>
            <a:r>
              <a:rPr lang="en-US" sz="1400" kern="1200" baseline="0" dirty="0">
                <a:solidFill>
                  <a:schemeClr val="tx1"/>
                </a:solidFill>
                <a:effectLst/>
                <a:latin typeface="Arial" charset="0"/>
                <a:ea typeface="+mn-ea"/>
                <a:cs typeface="+mn-cs"/>
              </a:rPr>
              <a:t> so far, many possible relationships among higher-level concepts and basic concepts, and among different higher-level concepts may not have been discovered. For finding those again queries are posed to a search engine. For each pair of terms designating a concept, using a query the algorithm tests whether they are in a hypernym relationship. For this purpose, standard Hearst patterns for the ISA relationship are used, such as </a:t>
            </a:r>
            <a:r>
              <a:rPr lang="en-US" sz="1400" kern="1200" dirty="0">
                <a:solidFill>
                  <a:schemeClr val="tx1"/>
                </a:solidFill>
                <a:effectLst/>
                <a:latin typeface="Arial" charset="0"/>
                <a:ea typeface="+mn-ea"/>
                <a:cs typeface="+mn-cs"/>
              </a:rPr>
              <a:t>“X such as</a:t>
            </a:r>
            <a:r>
              <a:rPr lang="en-US" sz="1400" kern="1200" baseline="0" dirty="0">
                <a:solidFill>
                  <a:schemeClr val="tx1"/>
                </a:solidFill>
                <a:effectLst/>
                <a:latin typeface="Arial" charset="0"/>
                <a:ea typeface="+mn-ea"/>
                <a:cs typeface="+mn-cs"/>
              </a:rPr>
              <a:t> </a:t>
            </a:r>
            <a:r>
              <a:rPr lang="en-US" sz="1400" kern="1200" dirty="0">
                <a:solidFill>
                  <a:schemeClr val="tx1"/>
                </a:solidFill>
                <a:effectLst/>
                <a:latin typeface="Arial" charset="0"/>
                <a:ea typeface="+mn-ea"/>
                <a:cs typeface="+mn-cs"/>
              </a:rPr>
              <a:t>Y”, “X are Y that”, “X including Y”, “X like Y”,</a:t>
            </a:r>
            <a:r>
              <a:rPr lang="en-US" sz="1400" kern="1200" baseline="0" dirty="0">
                <a:solidFill>
                  <a:schemeClr val="tx1"/>
                </a:solidFill>
                <a:effectLst/>
                <a:latin typeface="Arial" charset="0"/>
                <a:ea typeface="+mn-ea"/>
                <a:cs typeface="+mn-cs"/>
              </a:rPr>
              <a:t> </a:t>
            </a:r>
            <a:r>
              <a:rPr lang="en-US" sz="1400" kern="1200" dirty="0">
                <a:solidFill>
                  <a:schemeClr val="tx1"/>
                </a:solidFill>
                <a:effectLst/>
                <a:latin typeface="Arial" charset="0"/>
                <a:ea typeface="+mn-ea"/>
                <a:cs typeface="+mn-cs"/>
              </a:rPr>
              <a:t>“such X as Y”.</a:t>
            </a:r>
          </a:p>
          <a:p>
            <a:endParaRPr lang="en-US" sz="140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47</a:t>
            </a:fld>
            <a:endParaRPr lang="en-US"/>
          </a:p>
        </p:txBody>
      </p:sp>
    </p:spTree>
    <p:extLst>
      <p:ext uri="{BB962C8B-B14F-4D97-AF65-F5344CB8AC3E}">
        <p14:creationId xmlns:p14="http://schemas.microsoft.com/office/powerpoint/2010/main" val="31313265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shows how powerful this method is</a:t>
            </a:r>
            <a:r>
              <a:rPr lang="en-US" baseline="0" dirty="0"/>
              <a:t> to test a direction of a relationship.</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48</a:t>
            </a:fld>
            <a:endParaRPr lang="en-US"/>
          </a:p>
        </p:txBody>
      </p:sp>
    </p:spTree>
    <p:extLst>
      <p:ext uri="{BB962C8B-B14F-4D97-AF65-F5344CB8AC3E}">
        <p14:creationId xmlns:p14="http://schemas.microsoft.com/office/powerpoint/2010/main" val="4631429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adding all possible relationships</a:t>
            </a:r>
            <a:r>
              <a:rPr lang="en-US" baseline="0" dirty="0"/>
              <a:t> to the set of concepts, we obtain a graph that contains many redundant paths. Many of the paths correspond to the transitive closure of other relationships. </a:t>
            </a:r>
            <a:r>
              <a:rPr lang="en-US" baseline="0" dirty="0" err="1"/>
              <a:t>Hor</a:t>
            </a:r>
            <a:r>
              <a:rPr lang="en-US" baseline="0" dirty="0"/>
              <a:t> example, the algorithm would have found that animal ISA chordate, and chordate is a vertebrate, but also that animal is a vertebrate. In a last step such redundant relationships are removed.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49</a:t>
            </a:fld>
            <a:endParaRPr lang="en-US"/>
          </a:p>
        </p:txBody>
      </p:sp>
    </p:spTree>
    <p:extLst>
      <p:ext uri="{BB962C8B-B14F-4D97-AF65-F5344CB8AC3E}">
        <p14:creationId xmlns:p14="http://schemas.microsoft.com/office/powerpoint/2010/main" val="2104189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more closely at some of the statements we can extract from</a:t>
            </a:r>
            <a:r>
              <a:rPr lang="en-US" baseline="0" dirty="0"/>
              <a:t> the text, we make the following observations. First, statements are always anchored in two entities, thus they link two entities by a relationship. Second, the relationships can carry different meanings, which in natural language are typically expressed in verbs. Third, the extraction of statements can be ambiguous. In the last example, when looking at the original text, the implied meaning is that EPFL is close to the alps. When looking only at the local context of ”Lake Geneva” and “Alps”, one might make also the incorrect inference that the statement is about Lake Geneva located in the alps. Accidentally this is not a wrong statement, but not the one that is intended in the text. So, statement extraction can be a tricky task due to the ambiguity and complexity of human language.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a:t>
            </a:fld>
            <a:endParaRPr lang="en-US"/>
          </a:p>
        </p:txBody>
      </p:sp>
    </p:spTree>
    <p:extLst>
      <p:ext uri="{BB962C8B-B14F-4D97-AF65-F5344CB8AC3E}">
        <p14:creationId xmlns:p14="http://schemas.microsoft.com/office/powerpoint/2010/main" val="10401287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removing the redundant relationships, both root and basic concepts are identified and all paths that connect pairs of them. By choosing for each of those pairs the longest paths, and dismissing the others, all relationships that are part of the transitive closure are removed. Note that multiple longest paths may exist, since the taxonomy can have a lattice structure.</a:t>
            </a:r>
          </a:p>
        </p:txBody>
      </p:sp>
      <p:sp>
        <p:nvSpPr>
          <p:cNvPr id="4" name="Slide Number Placeholder 3"/>
          <p:cNvSpPr>
            <a:spLocks noGrp="1"/>
          </p:cNvSpPr>
          <p:nvPr>
            <p:ph type="sldNum" sz="quarter" idx="10"/>
          </p:nvPr>
        </p:nvSpPr>
        <p:spPr/>
        <p:txBody>
          <a:bodyPr/>
          <a:lstStyle/>
          <a:p>
            <a:fld id="{E6C47E0B-2958-48CC-BA4E-C350203CF107}" type="slidenum">
              <a:rPr lang="en-US" smtClean="0"/>
              <a:pPr/>
              <a:t>50</a:t>
            </a:fld>
            <a:endParaRPr lang="en-US"/>
          </a:p>
        </p:txBody>
      </p:sp>
    </p:spTree>
    <p:extLst>
      <p:ext uri="{BB962C8B-B14F-4D97-AF65-F5344CB8AC3E}">
        <p14:creationId xmlns:p14="http://schemas.microsoft.com/office/powerpoint/2010/main" val="28544305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51</a:t>
            </a:fld>
            <a:endParaRPr lang="en-US"/>
          </a:p>
        </p:txBody>
      </p:sp>
    </p:spTree>
    <p:extLst>
      <p:ext uri="{BB962C8B-B14F-4D97-AF65-F5344CB8AC3E}">
        <p14:creationId xmlns:p14="http://schemas.microsoft.com/office/powerpoint/2010/main" val="8997258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52</a:t>
            </a:fld>
            <a:endParaRPr lang="en-US"/>
          </a:p>
        </p:txBody>
      </p:sp>
    </p:spTree>
    <p:extLst>
      <p:ext uri="{BB962C8B-B14F-4D97-AF65-F5344CB8AC3E}">
        <p14:creationId xmlns:p14="http://schemas.microsoft.com/office/powerpoint/2010/main" val="1935303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NER we can extract entities of given types. Using entity types, we can also introduce statements of given types. The types in a statement can concern its three components, the subject, the object and the predicate. This allows to exclude statements that are meaningless, like a location being part of a person. It also helps in the task of detecting statements, since only entity pairs and predicates that match the type constraints need to be considered.</a:t>
            </a:r>
          </a:p>
          <a:p>
            <a:r>
              <a:rPr lang="en-US" dirty="0"/>
              <a:t>Note that the same entity types can be related by predicates of different types. For example, two universities could be related by relationships “perform joint research” and “exchange students”. When using a model for knowledge graphs, such as RDF, the types of the statements would be specified in the schema, e.g., RDF Schema.</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a:t>
            </a:fld>
            <a:endParaRPr lang="en-US"/>
          </a:p>
        </p:txBody>
      </p:sp>
    </p:spTree>
    <p:extLst>
      <p:ext uri="{BB962C8B-B14F-4D97-AF65-F5344CB8AC3E}">
        <p14:creationId xmlns:p14="http://schemas.microsoft.com/office/powerpoint/2010/main" val="862336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a possible</a:t>
            </a:r>
            <a:r>
              <a:rPr lang="en-US" baseline="0" dirty="0"/>
              <a:t> schema that constrains the type of statements to be considered.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a:t>
            </a:fld>
            <a:endParaRPr lang="en-US"/>
          </a:p>
        </p:txBody>
      </p:sp>
    </p:spTree>
    <p:extLst>
      <p:ext uri="{BB962C8B-B14F-4D97-AF65-F5344CB8AC3E}">
        <p14:creationId xmlns:p14="http://schemas.microsoft.com/office/powerpoint/2010/main" val="501220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Information extraction is a central prob</a:t>
            </a:r>
            <a:r>
              <a:rPr lang="en-GB" dirty="0"/>
              <a:t>le</a:t>
            </a:r>
            <a:r>
              <a:rPr lang="en-CH" dirty="0"/>
              <a:t>m in interpreting and using text data, and has therefore attracted a lot of interest. Many different methods have been developed, of which we will now introduce some of the most important examples. Note that even in the recent time transformer models are successfully applied to this task as well, the earlier models have still their interest as they are often computationally less expensive and incorporate relevant ideas on how to perform information extraction that are also of interest for developing mode complex models.</a:t>
            </a:r>
          </a:p>
        </p:txBody>
      </p:sp>
      <p:sp>
        <p:nvSpPr>
          <p:cNvPr id="4" name="Slide Number Placeholder 3"/>
          <p:cNvSpPr>
            <a:spLocks noGrp="1"/>
          </p:cNvSpPr>
          <p:nvPr>
            <p:ph type="sldNum" sz="quarter" idx="5"/>
          </p:nvPr>
        </p:nvSpPr>
        <p:spPr/>
        <p:txBody>
          <a:bodyPr/>
          <a:lstStyle/>
          <a:p>
            <a:fld id="{E6C47E0B-2958-48CC-BA4E-C350203CF107}" type="slidenum">
              <a:rPr lang="en-US" smtClean="0"/>
              <a:pPr/>
              <a:t>8</a:t>
            </a:fld>
            <a:endParaRPr lang="en-US"/>
          </a:p>
        </p:txBody>
      </p:sp>
    </p:spTree>
    <p:extLst>
      <p:ext uri="{BB962C8B-B14F-4D97-AF65-F5344CB8AC3E}">
        <p14:creationId xmlns:p14="http://schemas.microsoft.com/office/powerpoint/2010/main" val="1095566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early approach to information extraction</a:t>
            </a:r>
            <a:r>
              <a:rPr lang="en-US" baseline="0" dirty="0"/>
              <a:t> is based on the observation that in natural language a relationship is often expressed in a regular fashion. This observation has been exploited to extract specific relationships, such as ISA, by using regular expression patterns. Hearst was one of the first to introduce this approach, and the method is still being used till today. The performance of the method depends on the quality and diversity of patterns used.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9</a:t>
            </a:fld>
            <a:endParaRPr lang="en-US"/>
          </a:p>
        </p:txBody>
      </p:sp>
    </p:spTree>
    <p:extLst>
      <p:ext uri="{BB962C8B-B14F-4D97-AF65-F5344CB8AC3E}">
        <p14:creationId xmlns:p14="http://schemas.microsoft.com/office/powerpoint/2010/main" val="1640346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90945" y="2460842"/>
            <a:ext cx="10097374" cy="1698015"/>
          </a:xfrm>
        </p:spPr>
        <p:txBody>
          <a:bodyPr/>
          <a:lstStyle/>
          <a:p>
            <a:r>
              <a:rPr lang="en-US"/>
              <a:t>Click to edit Master title style</a:t>
            </a:r>
            <a:endParaRPr lang="fr-CH"/>
          </a:p>
        </p:txBody>
      </p:sp>
      <p:sp>
        <p:nvSpPr>
          <p:cNvPr id="3" name="Subtitle 2"/>
          <p:cNvSpPr>
            <a:spLocks noGrp="1"/>
          </p:cNvSpPr>
          <p:nvPr>
            <p:ph type="subTitle" idx="1"/>
          </p:nvPr>
        </p:nvSpPr>
        <p:spPr>
          <a:xfrm>
            <a:off x="1781890" y="4488921"/>
            <a:ext cx="8315484" cy="2024415"/>
          </a:xfrm>
        </p:spPr>
        <p:txBody>
          <a:bodyPr/>
          <a:lstStyle>
            <a:lvl1pPr marL="0" indent="0" algn="ctr">
              <a:buNone/>
              <a:defRPr/>
            </a:lvl1pPr>
            <a:lvl2pPr marL="565561" indent="0" algn="ctr">
              <a:buNone/>
              <a:defRPr/>
            </a:lvl2pPr>
            <a:lvl3pPr marL="1131126" indent="0" algn="ctr">
              <a:buNone/>
              <a:defRPr/>
            </a:lvl3pPr>
            <a:lvl4pPr marL="1696685" indent="0" algn="ctr">
              <a:buNone/>
              <a:defRPr/>
            </a:lvl4pPr>
            <a:lvl5pPr marL="2262251" indent="0" algn="ctr">
              <a:buNone/>
              <a:defRPr/>
            </a:lvl5pPr>
            <a:lvl6pPr marL="2827813" indent="0" algn="ctr">
              <a:buNone/>
              <a:defRPr/>
            </a:lvl6pPr>
            <a:lvl7pPr marL="3393374" indent="0" algn="ctr">
              <a:buNone/>
              <a:defRPr/>
            </a:lvl7pPr>
            <a:lvl8pPr marL="3958938" indent="0" algn="ctr">
              <a:buNone/>
              <a:defRPr/>
            </a:lvl8pPr>
            <a:lvl9pPr marL="4524504" indent="0" algn="ctr">
              <a:buNone/>
              <a:defRPr/>
            </a:lvl9pPr>
          </a:lstStyle>
          <a:p>
            <a:r>
              <a:rPr lang="en-US"/>
              <a:t>Click to edit Master subtitle style</a:t>
            </a:r>
            <a:endParaRPr lang="fr-CH"/>
          </a:p>
        </p:txBody>
      </p:sp>
      <p:sp>
        <p:nvSpPr>
          <p:cNvPr id="4" name="Footer Placeholder 3"/>
          <p:cNvSpPr>
            <a:spLocks noGrp="1"/>
          </p:cNvSpPr>
          <p:nvPr>
            <p:ph type="ftr" sz="quarter" idx="10"/>
          </p:nvPr>
        </p:nvSpPr>
        <p:spPr/>
        <p:txBody>
          <a:bodyPr/>
          <a:lstStyle>
            <a:lvl1pPr>
              <a:defRPr/>
            </a:lvl1pPr>
          </a:lstStyle>
          <a:p>
            <a:r>
              <a:rPr lang="fr-CH"/>
              <a:t>©2024, Karl Aberer, EPFL-IC, Laboratoire de systèmes d'informations répartis </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17547" y="352072"/>
            <a:ext cx="2705832" cy="7006605"/>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97988" y="352072"/>
            <a:ext cx="7921572" cy="70066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able Placeholder 2"/>
          <p:cNvSpPr>
            <a:spLocks noGrp="1"/>
          </p:cNvSpPr>
          <p:nvPr>
            <p:ph type="tbl" idx="1"/>
          </p:nvPr>
        </p:nvSpPr>
        <p:spPr>
          <a:xfrm>
            <a:off x="233048" y="1549485"/>
            <a:ext cx="10790331" cy="5809192"/>
          </a:xfrm>
        </p:spPr>
        <p:txBody>
          <a:bodyPr/>
          <a:lstStyle/>
          <a:p>
            <a:endParaRPr lang="fr-CH"/>
          </a:p>
        </p:txBody>
      </p:sp>
      <p:sp>
        <p:nvSpPr>
          <p:cNvPr id="4" name="Footer Placeholder 3"/>
          <p:cNvSpPr>
            <a:spLocks noGrp="1"/>
          </p:cNvSpPr>
          <p:nvPr>
            <p:ph type="ftr" sz="quarter" idx="10"/>
          </p:nvPr>
        </p:nvSpPr>
        <p:spPr>
          <a:xfrm>
            <a:off x="197988" y="7481535"/>
            <a:ext cx="7622527" cy="264054"/>
          </a:xfrm>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50"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5727208" y="1549485"/>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5727208" y="4542099"/>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10"/>
          </p:nvPr>
        </p:nvSpPr>
        <p:spPr>
          <a:xfrm>
            <a:off x="197988" y="7481535"/>
            <a:ext cx="7622527" cy="264054"/>
          </a:xfrm>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50"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a:xfrm>
            <a:off x="197988" y="7481535"/>
            <a:ext cx="7622527" cy="264054"/>
          </a:xfrm>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©2024, Karl Aberer, EPFL-IC, Laboratoire de systèmes d'informations répartis </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38380" y="5090379"/>
            <a:ext cx="10097374" cy="1573323"/>
          </a:xfrm>
        </p:spPr>
        <p:txBody>
          <a:bodyPr anchor="t"/>
          <a:lstStyle>
            <a:lvl1pPr algn="l">
              <a:defRPr sz="4900" b="1" cap="all"/>
            </a:lvl1pPr>
          </a:lstStyle>
          <a:p>
            <a:r>
              <a:rPr lang="en-US"/>
              <a:t>Click to edit Master title style</a:t>
            </a:r>
            <a:endParaRPr lang="fr-CH"/>
          </a:p>
        </p:txBody>
      </p:sp>
      <p:sp>
        <p:nvSpPr>
          <p:cNvPr id="3" name="Text Placeholder 2"/>
          <p:cNvSpPr>
            <a:spLocks noGrp="1"/>
          </p:cNvSpPr>
          <p:nvPr>
            <p:ph type="body" idx="1"/>
          </p:nvPr>
        </p:nvSpPr>
        <p:spPr>
          <a:xfrm>
            <a:off x="938380" y="3357525"/>
            <a:ext cx="10097374" cy="1732855"/>
          </a:xfrm>
        </p:spPr>
        <p:txBody>
          <a:bodyPr anchor="b"/>
          <a:lstStyle>
            <a:lvl1pPr marL="0" indent="0">
              <a:buNone/>
              <a:defRPr sz="2500"/>
            </a:lvl1pPr>
            <a:lvl2pPr marL="565561" indent="0">
              <a:buNone/>
              <a:defRPr sz="2200"/>
            </a:lvl2pPr>
            <a:lvl3pPr marL="1131126" indent="0">
              <a:buNone/>
              <a:defRPr sz="2000"/>
            </a:lvl3pPr>
            <a:lvl4pPr marL="1696685" indent="0">
              <a:buNone/>
              <a:defRPr sz="1700"/>
            </a:lvl4pPr>
            <a:lvl5pPr marL="2262251" indent="0">
              <a:buNone/>
              <a:defRPr sz="1700"/>
            </a:lvl5pPr>
            <a:lvl6pPr marL="2827813" indent="0">
              <a:buNone/>
              <a:defRPr sz="1700"/>
            </a:lvl6pPr>
            <a:lvl7pPr marL="3393374" indent="0">
              <a:buNone/>
              <a:defRPr sz="1700"/>
            </a:lvl7pPr>
            <a:lvl8pPr marL="3958938" indent="0">
              <a:buNone/>
              <a:defRPr sz="1700"/>
            </a:lvl8pPr>
            <a:lvl9pPr marL="4524504" indent="0">
              <a:buNone/>
              <a:defRPr sz="17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233050"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3963" y="317232"/>
            <a:ext cx="10691337" cy="1320271"/>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593963" y="1773198"/>
            <a:ext cx="5248738" cy="738984"/>
          </a:xfrm>
        </p:spPr>
        <p:txBody>
          <a:bodyPr anchor="b"/>
          <a:lstStyle>
            <a:lvl1pPr marL="0" indent="0">
              <a:buNone/>
              <a:defRPr sz="3000" b="1"/>
            </a:lvl1pPr>
            <a:lvl2pPr marL="565561" indent="0">
              <a:buNone/>
              <a:defRPr sz="2500" b="1"/>
            </a:lvl2pPr>
            <a:lvl3pPr marL="1131126" indent="0">
              <a:buNone/>
              <a:defRPr sz="2200" b="1"/>
            </a:lvl3pPr>
            <a:lvl4pPr marL="1696685" indent="0">
              <a:buNone/>
              <a:defRPr sz="2000" b="1"/>
            </a:lvl4pPr>
            <a:lvl5pPr marL="2262251" indent="0">
              <a:buNone/>
              <a:defRPr sz="2000" b="1"/>
            </a:lvl5pPr>
            <a:lvl6pPr marL="2827813" indent="0">
              <a:buNone/>
              <a:defRPr sz="2000" b="1"/>
            </a:lvl6pPr>
            <a:lvl7pPr marL="3393374" indent="0">
              <a:buNone/>
              <a:defRPr sz="2000" b="1"/>
            </a:lvl7pPr>
            <a:lvl8pPr marL="3958938" indent="0">
              <a:buNone/>
              <a:defRPr sz="2000" b="1"/>
            </a:lvl8pPr>
            <a:lvl9pPr marL="4524504" indent="0">
              <a:buNone/>
              <a:defRPr sz="2000" b="1"/>
            </a:lvl9pPr>
          </a:lstStyle>
          <a:p>
            <a:pPr lvl="0"/>
            <a:r>
              <a:rPr lang="en-US"/>
              <a:t>Click to edit Master text styles</a:t>
            </a:r>
          </a:p>
        </p:txBody>
      </p:sp>
      <p:sp>
        <p:nvSpPr>
          <p:cNvPr id="4" name="Content Placeholder 3"/>
          <p:cNvSpPr>
            <a:spLocks noGrp="1"/>
          </p:cNvSpPr>
          <p:nvPr>
            <p:ph sz="half" idx="2"/>
          </p:nvPr>
        </p:nvSpPr>
        <p:spPr>
          <a:xfrm>
            <a:off x="593963" y="2512182"/>
            <a:ext cx="5248738"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6034509" y="1773198"/>
            <a:ext cx="5250799" cy="738984"/>
          </a:xfrm>
        </p:spPr>
        <p:txBody>
          <a:bodyPr anchor="b"/>
          <a:lstStyle>
            <a:lvl1pPr marL="0" indent="0">
              <a:buNone/>
              <a:defRPr sz="3000" b="1"/>
            </a:lvl1pPr>
            <a:lvl2pPr marL="565561" indent="0">
              <a:buNone/>
              <a:defRPr sz="2500" b="1"/>
            </a:lvl2pPr>
            <a:lvl3pPr marL="1131126" indent="0">
              <a:buNone/>
              <a:defRPr sz="2200" b="1"/>
            </a:lvl3pPr>
            <a:lvl4pPr marL="1696685" indent="0">
              <a:buNone/>
              <a:defRPr sz="2000" b="1"/>
            </a:lvl4pPr>
            <a:lvl5pPr marL="2262251" indent="0">
              <a:buNone/>
              <a:defRPr sz="2000" b="1"/>
            </a:lvl5pPr>
            <a:lvl6pPr marL="2827813" indent="0">
              <a:buNone/>
              <a:defRPr sz="2000" b="1"/>
            </a:lvl6pPr>
            <a:lvl7pPr marL="3393374" indent="0">
              <a:buNone/>
              <a:defRPr sz="2000" b="1"/>
            </a:lvl7pPr>
            <a:lvl8pPr marL="3958938" indent="0">
              <a:buNone/>
              <a:defRPr sz="2000" b="1"/>
            </a:lvl8pPr>
            <a:lvl9pPr marL="4524504" indent="0">
              <a:buNone/>
              <a:defRPr sz="2000" b="1"/>
            </a:lvl9pPr>
          </a:lstStyle>
          <a:p>
            <a:pPr lvl="0"/>
            <a:r>
              <a:rPr lang="en-US"/>
              <a:t>Click to edit Master text styles</a:t>
            </a:r>
          </a:p>
        </p:txBody>
      </p:sp>
      <p:sp>
        <p:nvSpPr>
          <p:cNvPr id="6" name="Content Placeholder 5"/>
          <p:cNvSpPr>
            <a:spLocks noGrp="1"/>
          </p:cNvSpPr>
          <p:nvPr>
            <p:ph sz="quarter" idx="4"/>
          </p:nvPr>
        </p:nvSpPr>
        <p:spPr>
          <a:xfrm>
            <a:off x="6034509" y="2512182"/>
            <a:ext cx="5250799"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Footer Placeholder 6"/>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Footer Placeholder 2"/>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971" y="315399"/>
            <a:ext cx="3908196" cy="1342275"/>
          </a:xfrm>
        </p:spPr>
        <p:txBody>
          <a:bodyPr anchor="b"/>
          <a:lstStyle>
            <a:lvl1pPr algn="l">
              <a:defRPr sz="2500" b="1"/>
            </a:lvl1pPr>
          </a:lstStyle>
          <a:p>
            <a:r>
              <a:rPr lang="en-US"/>
              <a:t>Click to edit Master title style</a:t>
            </a:r>
            <a:endParaRPr lang="fr-CH"/>
          </a:p>
        </p:txBody>
      </p:sp>
      <p:sp>
        <p:nvSpPr>
          <p:cNvPr id="3" name="Content Placeholder 2"/>
          <p:cNvSpPr>
            <a:spLocks noGrp="1"/>
          </p:cNvSpPr>
          <p:nvPr>
            <p:ph idx="1"/>
          </p:nvPr>
        </p:nvSpPr>
        <p:spPr>
          <a:xfrm>
            <a:off x="4644462" y="315399"/>
            <a:ext cx="6640838" cy="6760887"/>
          </a:xfrm>
        </p:spPr>
        <p:txBody>
          <a:bodyPr/>
          <a:lstStyle>
            <a:lvl1pPr>
              <a:defRPr sz="4000"/>
            </a:lvl1pPr>
            <a:lvl2pPr>
              <a:defRPr sz="3500"/>
            </a:lvl2pPr>
            <a:lvl3pPr>
              <a:defRPr sz="3000"/>
            </a:lvl3pPr>
            <a:lvl4pPr>
              <a:defRPr sz="2500"/>
            </a:lvl4pPr>
            <a:lvl5pPr>
              <a:defRPr sz="2500"/>
            </a:lvl5pPr>
            <a:lvl6pPr>
              <a:defRPr sz="2500"/>
            </a:lvl6pPr>
            <a:lvl7pPr>
              <a:defRPr sz="2500"/>
            </a:lvl7pPr>
            <a:lvl8pPr>
              <a:defRPr sz="2500"/>
            </a:lvl8pPr>
            <a:lvl9pPr>
              <a:defRPr sz="2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593971" y="1657676"/>
            <a:ext cx="3908196" cy="5418612"/>
          </a:xfrm>
        </p:spPr>
        <p:txBody>
          <a:bodyPr/>
          <a:lstStyle>
            <a:lvl1pPr marL="0" indent="0">
              <a:buNone/>
              <a:defRPr sz="1700"/>
            </a:lvl1pPr>
            <a:lvl2pPr marL="565561" indent="0">
              <a:buNone/>
              <a:defRPr sz="1500"/>
            </a:lvl2pPr>
            <a:lvl3pPr marL="1131126" indent="0">
              <a:buNone/>
              <a:defRPr sz="1200"/>
            </a:lvl3pPr>
            <a:lvl4pPr marL="1696685" indent="0">
              <a:buNone/>
              <a:defRPr sz="1100"/>
            </a:lvl4pPr>
            <a:lvl5pPr marL="2262251" indent="0">
              <a:buNone/>
              <a:defRPr sz="1100"/>
            </a:lvl5pPr>
            <a:lvl6pPr marL="2827813" indent="0">
              <a:buNone/>
              <a:defRPr sz="1100"/>
            </a:lvl6pPr>
            <a:lvl7pPr marL="3393374" indent="0">
              <a:buNone/>
              <a:defRPr sz="1100"/>
            </a:lvl7pPr>
            <a:lvl8pPr marL="3958938" indent="0">
              <a:buNone/>
              <a:defRPr sz="1100"/>
            </a:lvl8pPr>
            <a:lvl9pPr marL="452450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28419" y="5545137"/>
            <a:ext cx="7127558" cy="654635"/>
          </a:xfrm>
        </p:spPr>
        <p:txBody>
          <a:bodyPr anchor="b"/>
          <a:lstStyle>
            <a:lvl1pPr algn="l">
              <a:defRPr sz="2500" b="1"/>
            </a:lvl1pPr>
          </a:lstStyle>
          <a:p>
            <a:r>
              <a:rPr lang="en-US"/>
              <a:t>Click to edit Master title style</a:t>
            </a:r>
            <a:endParaRPr lang="fr-CH"/>
          </a:p>
        </p:txBody>
      </p:sp>
      <p:sp>
        <p:nvSpPr>
          <p:cNvPr id="3" name="Picture Placeholder 2"/>
          <p:cNvSpPr>
            <a:spLocks noGrp="1"/>
          </p:cNvSpPr>
          <p:nvPr>
            <p:ph type="pic" idx="1"/>
          </p:nvPr>
        </p:nvSpPr>
        <p:spPr>
          <a:xfrm>
            <a:off x="2328419" y="707812"/>
            <a:ext cx="7127558" cy="4752975"/>
          </a:xfrm>
        </p:spPr>
        <p:txBody>
          <a:bodyPr/>
          <a:lstStyle>
            <a:lvl1pPr marL="0" indent="0">
              <a:buNone/>
              <a:defRPr sz="4000"/>
            </a:lvl1pPr>
            <a:lvl2pPr marL="565561" indent="0">
              <a:buNone/>
              <a:defRPr sz="3500"/>
            </a:lvl2pPr>
            <a:lvl3pPr marL="1131126" indent="0">
              <a:buNone/>
              <a:defRPr sz="3000"/>
            </a:lvl3pPr>
            <a:lvl4pPr marL="1696685" indent="0">
              <a:buNone/>
              <a:defRPr sz="2500"/>
            </a:lvl4pPr>
            <a:lvl5pPr marL="2262251" indent="0">
              <a:buNone/>
              <a:defRPr sz="2500"/>
            </a:lvl5pPr>
            <a:lvl6pPr marL="2827813" indent="0">
              <a:buNone/>
              <a:defRPr sz="2500"/>
            </a:lvl6pPr>
            <a:lvl7pPr marL="3393374" indent="0">
              <a:buNone/>
              <a:defRPr sz="2500"/>
            </a:lvl7pPr>
            <a:lvl8pPr marL="3958938" indent="0">
              <a:buNone/>
              <a:defRPr sz="2500"/>
            </a:lvl8pPr>
            <a:lvl9pPr marL="4524504" indent="0">
              <a:buNone/>
              <a:defRPr sz="2500"/>
            </a:lvl9pPr>
          </a:lstStyle>
          <a:p>
            <a:endParaRPr lang="fr-CH"/>
          </a:p>
        </p:txBody>
      </p:sp>
      <p:sp>
        <p:nvSpPr>
          <p:cNvPr id="4" name="Text Placeholder 3"/>
          <p:cNvSpPr>
            <a:spLocks noGrp="1"/>
          </p:cNvSpPr>
          <p:nvPr>
            <p:ph type="body" sz="half" idx="2"/>
          </p:nvPr>
        </p:nvSpPr>
        <p:spPr>
          <a:xfrm>
            <a:off x="2328419" y="6199772"/>
            <a:ext cx="7127558" cy="929690"/>
          </a:xfrm>
        </p:spPr>
        <p:txBody>
          <a:bodyPr/>
          <a:lstStyle>
            <a:lvl1pPr marL="0" indent="0">
              <a:buNone/>
              <a:defRPr sz="1700"/>
            </a:lvl1pPr>
            <a:lvl2pPr marL="565561" indent="0">
              <a:buNone/>
              <a:defRPr sz="1500"/>
            </a:lvl2pPr>
            <a:lvl3pPr marL="1131126" indent="0">
              <a:buNone/>
              <a:defRPr sz="1200"/>
            </a:lvl3pPr>
            <a:lvl4pPr marL="1696685" indent="0">
              <a:buNone/>
              <a:defRPr sz="1100"/>
            </a:lvl4pPr>
            <a:lvl5pPr marL="2262251" indent="0">
              <a:buNone/>
              <a:defRPr sz="1100"/>
            </a:lvl5pPr>
            <a:lvl6pPr marL="2827813" indent="0">
              <a:buNone/>
              <a:defRPr sz="1100"/>
            </a:lvl6pPr>
            <a:lvl7pPr marL="3393374" indent="0">
              <a:buNone/>
              <a:defRPr sz="1100"/>
            </a:lvl7pPr>
            <a:lvl8pPr marL="3958938" indent="0">
              <a:buNone/>
              <a:defRPr sz="1100"/>
            </a:lvl8pPr>
            <a:lvl9pPr marL="452450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97987" y="352072"/>
            <a:ext cx="10790331" cy="1056217"/>
          </a:xfrm>
          <a:prstGeom prst="rect">
            <a:avLst/>
          </a:prstGeom>
          <a:noFill/>
          <a:ln w="9525">
            <a:noFill/>
            <a:miter lim="800000"/>
            <a:headEnd/>
            <a:tailEnd/>
          </a:ln>
          <a:effectLst/>
        </p:spPr>
        <p:txBody>
          <a:bodyPr vert="horz" wrap="square" lIns="113111" tIns="56558" rIns="113111" bIns="56558" numCol="1" anchor="ctr" anchorCtr="0" compatLnSpc="1">
            <a:prstTxWarp prst="textNoShape">
              <a:avLst/>
            </a:prstTxWarp>
          </a:bodyPr>
          <a:lstStyle/>
          <a:p>
            <a:pPr lvl="0"/>
            <a:endParaRPr lang="en-GB" dirty="0"/>
          </a:p>
        </p:txBody>
      </p:sp>
      <p:sp>
        <p:nvSpPr>
          <p:cNvPr id="5123" name="Rectangle 3"/>
          <p:cNvSpPr>
            <a:spLocks noGrp="1" noChangeArrowheads="1"/>
          </p:cNvSpPr>
          <p:nvPr>
            <p:ph type="body" idx="1"/>
          </p:nvPr>
        </p:nvSpPr>
        <p:spPr bwMode="auto">
          <a:xfrm>
            <a:off x="233048" y="1549485"/>
            <a:ext cx="10790331" cy="5809192"/>
          </a:xfrm>
          <a:prstGeom prst="rect">
            <a:avLst/>
          </a:prstGeom>
          <a:noFill/>
          <a:ln w="9525">
            <a:noFill/>
            <a:miter lim="800000"/>
            <a:headEnd/>
            <a:tailEnd/>
          </a:ln>
          <a:effectLst/>
        </p:spPr>
        <p:txBody>
          <a:bodyPr vert="horz" wrap="square" lIns="113111" tIns="56558" rIns="113111" bIns="56558"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124" name="Rectangle 4"/>
          <p:cNvSpPr>
            <a:spLocks noGrp="1" noChangeArrowheads="1"/>
          </p:cNvSpPr>
          <p:nvPr>
            <p:ph type="ftr" sz="quarter" idx="3"/>
          </p:nvPr>
        </p:nvSpPr>
        <p:spPr bwMode="auto">
          <a:xfrm>
            <a:off x="197988" y="7481535"/>
            <a:ext cx="7622527" cy="264054"/>
          </a:xfrm>
          <a:prstGeom prst="rect">
            <a:avLst/>
          </a:prstGeom>
          <a:noFill/>
          <a:ln w="9525">
            <a:noFill/>
            <a:miter lim="800000"/>
            <a:headEnd/>
            <a:tailEnd/>
          </a:ln>
          <a:effectLst/>
        </p:spPr>
        <p:txBody>
          <a:bodyPr vert="horz" wrap="square" lIns="113111" tIns="56558" rIns="113111" bIns="56558" numCol="1" anchor="t" anchorCtr="0" compatLnSpc="1">
            <a:prstTxWarp prst="textNoShape">
              <a:avLst/>
            </a:prstTxWarp>
          </a:bodyPr>
          <a:lstStyle>
            <a:lvl1pPr algn="l">
              <a:defRPr sz="1100">
                <a:solidFill>
                  <a:schemeClr val="tx1"/>
                </a:solidFill>
                <a:latin typeface="Verdana" charset="0"/>
              </a:defRPr>
            </a:lvl1pPr>
          </a:lstStyle>
          <a:p>
            <a:r>
              <a:rPr lang="fr-CH"/>
              <a:t>©2024, Karl Aberer, EPFL-IC, Laboratoire de systèmes d'informations répartis </a:t>
            </a:r>
            <a:endParaRPr lang="en-GB" dirty="0"/>
          </a:p>
        </p:txBody>
      </p:sp>
      <p:sp>
        <p:nvSpPr>
          <p:cNvPr id="5127" name="Rectangle 7"/>
          <p:cNvSpPr>
            <a:spLocks noChangeArrowheads="1"/>
          </p:cNvSpPr>
          <p:nvPr userDrawn="1"/>
        </p:nvSpPr>
        <p:spPr bwMode="auto">
          <a:xfrm>
            <a:off x="8515535" y="7454030"/>
            <a:ext cx="2474846" cy="264054"/>
          </a:xfrm>
          <a:prstGeom prst="rect">
            <a:avLst/>
          </a:prstGeom>
          <a:noFill/>
          <a:ln w="9525">
            <a:noFill/>
            <a:miter lim="800000"/>
            <a:headEnd/>
            <a:tailEnd/>
          </a:ln>
          <a:effectLst/>
        </p:spPr>
        <p:txBody>
          <a:bodyPr lIns="113898" tIns="56949" rIns="113898" bIns="56949"/>
          <a:lstStyle/>
          <a:p>
            <a:pPr algn="r"/>
            <a:r>
              <a:rPr lang="en-US" sz="1100" dirty="0">
                <a:solidFill>
                  <a:schemeClr val="tx1"/>
                </a:solidFill>
                <a:latin typeface="Verdana" charset="0"/>
              </a:rPr>
              <a:t>Information Extraction - </a:t>
            </a:r>
            <a:fld id="{FBCEA208-1882-4C4A-B71F-4FA789A04155}" type="slidenum">
              <a:rPr lang="en-US" sz="1100">
                <a:solidFill>
                  <a:schemeClr val="tx1"/>
                </a:solidFill>
                <a:latin typeface="Verdana" charset="0"/>
              </a:rPr>
              <a:pPr algn="r"/>
              <a:t>‹#›</a:t>
            </a:fld>
            <a:endParaRPr lang="en-US" sz="1100" dirty="0">
              <a:solidFill>
                <a:schemeClr val="tx1"/>
              </a:solidFill>
              <a:latin typeface="Verdana" charset="0"/>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dt="0"/>
  <p:txStyles>
    <p:titleStyle>
      <a:lvl1pPr algn="l" rtl="0" fontAlgn="base">
        <a:spcBef>
          <a:spcPct val="0"/>
        </a:spcBef>
        <a:spcAft>
          <a:spcPct val="0"/>
        </a:spcAft>
        <a:defRPr sz="4500" b="1">
          <a:solidFill>
            <a:schemeClr val="tx2"/>
          </a:solidFill>
          <a:latin typeface="Calibri"/>
          <a:ea typeface="+mj-ea"/>
          <a:cs typeface="Calibri"/>
        </a:defRPr>
      </a:lvl1pPr>
      <a:lvl2pPr algn="ctr" rtl="0" fontAlgn="base">
        <a:spcBef>
          <a:spcPct val="0"/>
        </a:spcBef>
        <a:spcAft>
          <a:spcPct val="0"/>
        </a:spcAft>
        <a:defRPr sz="3000">
          <a:solidFill>
            <a:schemeClr val="tx2"/>
          </a:solidFill>
          <a:latin typeface="Comic Sans MS" charset="0"/>
        </a:defRPr>
      </a:lvl2pPr>
      <a:lvl3pPr algn="ctr" rtl="0" fontAlgn="base">
        <a:spcBef>
          <a:spcPct val="0"/>
        </a:spcBef>
        <a:spcAft>
          <a:spcPct val="0"/>
        </a:spcAft>
        <a:defRPr sz="3000">
          <a:solidFill>
            <a:schemeClr val="tx2"/>
          </a:solidFill>
          <a:latin typeface="Comic Sans MS" charset="0"/>
        </a:defRPr>
      </a:lvl3pPr>
      <a:lvl4pPr algn="ctr" rtl="0" fontAlgn="base">
        <a:spcBef>
          <a:spcPct val="0"/>
        </a:spcBef>
        <a:spcAft>
          <a:spcPct val="0"/>
        </a:spcAft>
        <a:defRPr sz="3000">
          <a:solidFill>
            <a:schemeClr val="tx2"/>
          </a:solidFill>
          <a:latin typeface="Comic Sans MS" charset="0"/>
        </a:defRPr>
      </a:lvl4pPr>
      <a:lvl5pPr algn="ctr" rtl="0" fontAlgn="base">
        <a:spcBef>
          <a:spcPct val="0"/>
        </a:spcBef>
        <a:spcAft>
          <a:spcPct val="0"/>
        </a:spcAft>
        <a:defRPr sz="3000">
          <a:solidFill>
            <a:schemeClr val="tx2"/>
          </a:solidFill>
          <a:latin typeface="Comic Sans MS" charset="0"/>
        </a:defRPr>
      </a:lvl5pPr>
      <a:lvl6pPr marL="565561" algn="ctr" rtl="0" fontAlgn="base">
        <a:spcBef>
          <a:spcPct val="0"/>
        </a:spcBef>
        <a:spcAft>
          <a:spcPct val="0"/>
        </a:spcAft>
        <a:defRPr sz="3000">
          <a:solidFill>
            <a:schemeClr val="tx2"/>
          </a:solidFill>
          <a:latin typeface="Comic Sans MS" charset="0"/>
        </a:defRPr>
      </a:lvl6pPr>
      <a:lvl7pPr marL="1131126" algn="ctr" rtl="0" fontAlgn="base">
        <a:spcBef>
          <a:spcPct val="0"/>
        </a:spcBef>
        <a:spcAft>
          <a:spcPct val="0"/>
        </a:spcAft>
        <a:defRPr sz="3000">
          <a:solidFill>
            <a:schemeClr val="tx2"/>
          </a:solidFill>
          <a:latin typeface="Comic Sans MS" charset="0"/>
        </a:defRPr>
      </a:lvl7pPr>
      <a:lvl8pPr marL="1696685" algn="ctr" rtl="0" fontAlgn="base">
        <a:spcBef>
          <a:spcPct val="0"/>
        </a:spcBef>
        <a:spcAft>
          <a:spcPct val="0"/>
        </a:spcAft>
        <a:defRPr sz="3000">
          <a:solidFill>
            <a:schemeClr val="tx2"/>
          </a:solidFill>
          <a:latin typeface="Comic Sans MS" charset="0"/>
        </a:defRPr>
      </a:lvl8pPr>
      <a:lvl9pPr marL="2262251" algn="ctr" rtl="0" fontAlgn="base">
        <a:spcBef>
          <a:spcPct val="0"/>
        </a:spcBef>
        <a:spcAft>
          <a:spcPct val="0"/>
        </a:spcAft>
        <a:defRPr sz="3000">
          <a:solidFill>
            <a:schemeClr val="tx2"/>
          </a:solidFill>
          <a:latin typeface="Comic Sans MS" charset="0"/>
        </a:defRPr>
      </a:lvl9pPr>
    </p:titleStyle>
    <p:bodyStyle>
      <a:lvl1pPr marL="0" indent="0" algn="l" rtl="0" fontAlgn="base">
        <a:spcBef>
          <a:spcPct val="20000"/>
        </a:spcBef>
        <a:spcAft>
          <a:spcPct val="0"/>
        </a:spcAft>
        <a:buNone/>
        <a:defRPr sz="3500">
          <a:solidFill>
            <a:schemeClr val="tx1"/>
          </a:solidFill>
          <a:latin typeface="Calibri"/>
          <a:ea typeface="+mn-ea"/>
          <a:cs typeface="Calibri"/>
        </a:defRPr>
      </a:lvl1pPr>
      <a:lvl2pPr marL="919040" indent="-353476" algn="l" rtl="0" fontAlgn="base">
        <a:spcBef>
          <a:spcPct val="20000"/>
        </a:spcBef>
        <a:spcAft>
          <a:spcPct val="0"/>
        </a:spcAft>
        <a:buChar char="–"/>
        <a:defRPr sz="3000">
          <a:solidFill>
            <a:schemeClr val="tx1"/>
          </a:solidFill>
          <a:latin typeface="Calibri"/>
          <a:cs typeface="Calibri"/>
        </a:defRPr>
      </a:lvl2pPr>
      <a:lvl3pPr marL="1413908" indent="-282781" algn="l" rtl="0" fontAlgn="base">
        <a:spcBef>
          <a:spcPct val="20000"/>
        </a:spcBef>
        <a:spcAft>
          <a:spcPct val="0"/>
        </a:spcAft>
        <a:buChar char="•"/>
        <a:defRPr sz="2500">
          <a:solidFill>
            <a:schemeClr val="tx1"/>
          </a:solidFill>
          <a:latin typeface="Calibri"/>
          <a:cs typeface="Calibri"/>
        </a:defRPr>
      </a:lvl3pPr>
      <a:lvl4pPr marL="1979469" indent="-282781" algn="l" rtl="0" fontAlgn="base">
        <a:spcBef>
          <a:spcPct val="20000"/>
        </a:spcBef>
        <a:spcAft>
          <a:spcPct val="0"/>
        </a:spcAft>
        <a:buChar char="–"/>
        <a:defRPr sz="2200">
          <a:solidFill>
            <a:schemeClr val="tx1"/>
          </a:solidFill>
          <a:latin typeface="Calibri"/>
          <a:cs typeface="Calibri"/>
        </a:defRPr>
      </a:lvl4pPr>
      <a:lvl5pPr marL="2545032" indent="-282781" algn="l" rtl="0" fontAlgn="base">
        <a:spcBef>
          <a:spcPct val="20000"/>
        </a:spcBef>
        <a:spcAft>
          <a:spcPct val="0"/>
        </a:spcAft>
        <a:buChar char="»"/>
        <a:defRPr sz="2200">
          <a:solidFill>
            <a:schemeClr val="tx1"/>
          </a:solidFill>
          <a:latin typeface="Calibri"/>
          <a:cs typeface="Calibri"/>
        </a:defRPr>
      </a:lvl5pPr>
      <a:lvl6pPr marL="3110593" indent="-282781" algn="l" rtl="0" fontAlgn="base">
        <a:spcBef>
          <a:spcPct val="20000"/>
        </a:spcBef>
        <a:spcAft>
          <a:spcPct val="0"/>
        </a:spcAft>
        <a:buChar char="»"/>
        <a:defRPr sz="1500">
          <a:solidFill>
            <a:schemeClr val="tx1"/>
          </a:solidFill>
          <a:latin typeface="+mn-lt"/>
        </a:defRPr>
      </a:lvl6pPr>
      <a:lvl7pPr marL="3676156" indent="-282781" algn="l" rtl="0" fontAlgn="base">
        <a:spcBef>
          <a:spcPct val="20000"/>
        </a:spcBef>
        <a:spcAft>
          <a:spcPct val="0"/>
        </a:spcAft>
        <a:buChar char="»"/>
        <a:defRPr sz="1500">
          <a:solidFill>
            <a:schemeClr val="tx1"/>
          </a:solidFill>
          <a:latin typeface="+mn-lt"/>
        </a:defRPr>
      </a:lvl7pPr>
      <a:lvl8pPr marL="4241719" indent="-282781" algn="l" rtl="0" fontAlgn="base">
        <a:spcBef>
          <a:spcPct val="20000"/>
        </a:spcBef>
        <a:spcAft>
          <a:spcPct val="0"/>
        </a:spcAft>
        <a:buChar char="»"/>
        <a:defRPr sz="1500">
          <a:solidFill>
            <a:schemeClr val="tx1"/>
          </a:solidFill>
          <a:latin typeface="+mn-lt"/>
        </a:defRPr>
      </a:lvl8pPr>
      <a:lvl9pPr marL="4807282" indent="-282781" algn="l" rtl="0" fontAlgn="base">
        <a:spcBef>
          <a:spcPct val="20000"/>
        </a:spcBef>
        <a:spcAft>
          <a:spcPct val="0"/>
        </a:spcAft>
        <a:buChar char="»"/>
        <a:defRPr sz="1500">
          <a:solidFill>
            <a:schemeClr val="tx1"/>
          </a:solidFill>
          <a:latin typeface="+mn-lt"/>
        </a:defRPr>
      </a:lvl9pPr>
    </p:bodyStyle>
    <p:otherStyle>
      <a:defPPr>
        <a:defRPr lang="fr-FR"/>
      </a:defPPr>
      <a:lvl1pPr marL="0" algn="l" defTabSz="1131126" rtl="0" eaLnBrk="1" latinLnBrk="0" hangingPunct="1">
        <a:defRPr sz="2200" kern="1200">
          <a:solidFill>
            <a:schemeClr val="tx1"/>
          </a:solidFill>
          <a:latin typeface="+mn-lt"/>
          <a:ea typeface="+mn-ea"/>
          <a:cs typeface="+mn-cs"/>
        </a:defRPr>
      </a:lvl1pPr>
      <a:lvl2pPr marL="565561" algn="l" defTabSz="1131126" rtl="0" eaLnBrk="1" latinLnBrk="0" hangingPunct="1">
        <a:defRPr sz="2200" kern="1200">
          <a:solidFill>
            <a:schemeClr val="tx1"/>
          </a:solidFill>
          <a:latin typeface="+mn-lt"/>
          <a:ea typeface="+mn-ea"/>
          <a:cs typeface="+mn-cs"/>
        </a:defRPr>
      </a:lvl2pPr>
      <a:lvl3pPr marL="1131126" algn="l" defTabSz="1131126" rtl="0" eaLnBrk="1" latinLnBrk="0" hangingPunct="1">
        <a:defRPr sz="2200" kern="1200">
          <a:solidFill>
            <a:schemeClr val="tx1"/>
          </a:solidFill>
          <a:latin typeface="+mn-lt"/>
          <a:ea typeface="+mn-ea"/>
          <a:cs typeface="+mn-cs"/>
        </a:defRPr>
      </a:lvl3pPr>
      <a:lvl4pPr marL="1696685" algn="l" defTabSz="1131126" rtl="0" eaLnBrk="1" latinLnBrk="0" hangingPunct="1">
        <a:defRPr sz="2200" kern="1200">
          <a:solidFill>
            <a:schemeClr val="tx1"/>
          </a:solidFill>
          <a:latin typeface="+mn-lt"/>
          <a:ea typeface="+mn-ea"/>
          <a:cs typeface="+mn-cs"/>
        </a:defRPr>
      </a:lvl4pPr>
      <a:lvl5pPr marL="2262251" algn="l" defTabSz="1131126" rtl="0" eaLnBrk="1" latinLnBrk="0" hangingPunct="1">
        <a:defRPr sz="2200" kern="1200">
          <a:solidFill>
            <a:schemeClr val="tx1"/>
          </a:solidFill>
          <a:latin typeface="+mn-lt"/>
          <a:ea typeface="+mn-ea"/>
          <a:cs typeface="+mn-cs"/>
        </a:defRPr>
      </a:lvl5pPr>
      <a:lvl6pPr marL="2827813" algn="l" defTabSz="1131126" rtl="0" eaLnBrk="1" latinLnBrk="0" hangingPunct="1">
        <a:defRPr sz="2200" kern="1200">
          <a:solidFill>
            <a:schemeClr val="tx1"/>
          </a:solidFill>
          <a:latin typeface="+mn-lt"/>
          <a:ea typeface="+mn-ea"/>
          <a:cs typeface="+mn-cs"/>
        </a:defRPr>
      </a:lvl6pPr>
      <a:lvl7pPr marL="3393374" algn="l" defTabSz="1131126" rtl="0" eaLnBrk="1" latinLnBrk="0" hangingPunct="1">
        <a:defRPr sz="2200" kern="1200">
          <a:solidFill>
            <a:schemeClr val="tx1"/>
          </a:solidFill>
          <a:latin typeface="+mn-lt"/>
          <a:ea typeface="+mn-ea"/>
          <a:cs typeface="+mn-cs"/>
        </a:defRPr>
      </a:lvl7pPr>
      <a:lvl8pPr marL="3958938" algn="l" defTabSz="1131126" rtl="0" eaLnBrk="1" latinLnBrk="0" hangingPunct="1">
        <a:defRPr sz="2200" kern="1200">
          <a:solidFill>
            <a:schemeClr val="tx1"/>
          </a:solidFill>
          <a:latin typeface="+mn-lt"/>
          <a:ea typeface="+mn-ea"/>
          <a:cs typeface="+mn-cs"/>
        </a:defRPr>
      </a:lvl8pPr>
      <a:lvl9pPr marL="4524504" algn="l" defTabSz="1131126" rtl="0" eaLnBrk="1" latinLnBrk="0" hangingPunct="1">
        <a:defRPr sz="2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huggingface.co/datasets/bigbio/bioinfer" TargetMode="External"/><Relationship Id="rId4" Type="http://schemas.openxmlformats.org/officeDocument/2006/relationships/hyperlink" Target="http://mars.cs.utu.fi/BioInfer/"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hyperlink" Target="https://web.stanford.edu/~jurafsky/slp3/"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hyperlink" Target="https://kgtutorial.github.io/"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4.3 Information Extraction</a:t>
            </a:r>
          </a:p>
        </p:txBody>
      </p:sp>
      <p:sp>
        <p:nvSpPr>
          <p:cNvPr id="5" name="Text Placeholder 4"/>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131437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t>
            </a:r>
            <a:r>
              <a:rPr lang="en-US" dirty="0" err="1"/>
              <a:t>isa</a:t>
            </a:r>
            <a:r>
              <a:rPr lang="en-US" dirty="0"/>
              <a:t> Database</a:t>
            </a:r>
          </a:p>
        </p:txBody>
      </p:sp>
      <p:sp>
        <p:nvSpPr>
          <p:cNvPr id="3" name="Content Placeholder 2"/>
          <p:cNvSpPr>
            <a:spLocks noGrp="1"/>
          </p:cNvSpPr>
          <p:nvPr>
            <p:ph idx="1"/>
          </p:nvPr>
        </p:nvSpPr>
        <p:spPr/>
        <p:txBody>
          <a:bodyPr/>
          <a:lstStyle/>
          <a:p>
            <a:r>
              <a:rPr lang="en-US" dirty="0"/>
              <a:t>Large scale extraction </a:t>
            </a:r>
            <a:br>
              <a:rPr lang="en-US" dirty="0"/>
            </a:br>
            <a:r>
              <a:rPr lang="en-US" dirty="0"/>
              <a:t>of IS-A </a:t>
            </a:r>
            <a:br>
              <a:rPr lang="en-US" dirty="0"/>
            </a:br>
            <a:r>
              <a:rPr lang="en-US" dirty="0"/>
              <a:t>relationships from </a:t>
            </a:r>
            <a:br>
              <a:rPr lang="en-US" dirty="0"/>
            </a:br>
            <a:r>
              <a:rPr lang="en-US" dirty="0"/>
              <a:t>web documents</a:t>
            </a:r>
          </a:p>
          <a:p>
            <a:endParaRPr lang="en-US" dirty="0"/>
          </a:p>
          <a:p>
            <a:endParaRPr lang="en-US" dirty="0"/>
          </a:p>
          <a:p>
            <a:endParaRPr lang="en-US" dirty="0"/>
          </a:p>
          <a:p>
            <a:endParaRPr lang="en-US" dirty="0"/>
          </a:p>
          <a:p>
            <a:endParaRPr lang="en-US" sz="2000" dirty="0"/>
          </a:p>
          <a:p>
            <a:r>
              <a:rPr lang="en-US" sz="2000" dirty="0"/>
              <a:t>http://</a:t>
            </a:r>
            <a:r>
              <a:rPr lang="en-US" sz="2000" dirty="0" err="1"/>
              <a:t>webdatacommons.org</a:t>
            </a:r>
            <a:r>
              <a:rPr lang="en-US" sz="2000" dirty="0"/>
              <a:t>/</a:t>
            </a:r>
            <a:r>
              <a:rPr lang="en-US" sz="2000" dirty="0" err="1"/>
              <a:t>isadb</a:t>
            </a:r>
            <a:r>
              <a:rPr lang="en-US" sz="2000" dirty="0"/>
              <a:t>/</a:t>
            </a: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5003527" y="504428"/>
            <a:ext cx="6768752" cy="6056251"/>
          </a:xfrm>
          <a:prstGeom prst="rect">
            <a:avLst/>
          </a:prstGeom>
        </p:spPr>
      </p:pic>
    </p:spTree>
    <p:extLst>
      <p:ext uri="{BB962C8B-B14F-4D97-AF65-F5344CB8AC3E}">
        <p14:creationId xmlns:p14="http://schemas.microsoft.com/office/powerpoint/2010/main" val="1059041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General Hand-Written Patterns</a:t>
            </a:r>
          </a:p>
        </p:txBody>
      </p:sp>
      <p:sp>
        <p:nvSpPr>
          <p:cNvPr id="3" name="Content Placeholder 2"/>
          <p:cNvSpPr>
            <a:spLocks noGrp="1"/>
          </p:cNvSpPr>
          <p:nvPr>
            <p:ph idx="1"/>
          </p:nvPr>
        </p:nvSpPr>
        <p:spPr/>
        <p:txBody>
          <a:bodyPr/>
          <a:lstStyle/>
          <a:p>
            <a:r>
              <a:rPr lang="en-US" b="1" dirty="0"/>
              <a:t>Idea</a:t>
            </a:r>
            <a:r>
              <a:rPr lang="en-US" dirty="0"/>
              <a:t>: </a:t>
            </a:r>
            <a:r>
              <a:rPr lang="en-US" dirty="0">
                <a:ea typeface="ＭＳ Ｐゴシック" charset="0"/>
              </a:rPr>
              <a:t>relations often hold between specific entity types</a:t>
            </a:r>
          </a:p>
          <a:p>
            <a:pPr marL="723856" lvl="1" indent="-278406"/>
            <a:r>
              <a:rPr lang="en-US" sz="2728" dirty="0">
                <a:solidFill>
                  <a:srgbClr val="0000FF"/>
                </a:solidFill>
              </a:rPr>
              <a:t>located-in </a:t>
            </a:r>
            <a:r>
              <a:rPr lang="en-US" sz="2728" dirty="0"/>
              <a:t>(ORGANIZATION, LOCATION)</a:t>
            </a:r>
          </a:p>
          <a:p>
            <a:pPr marL="723856" lvl="1" indent="-278406"/>
            <a:r>
              <a:rPr lang="en-US" sz="2728" dirty="0">
                <a:solidFill>
                  <a:srgbClr val="0000FF"/>
                </a:solidFill>
              </a:rPr>
              <a:t>founded</a:t>
            </a:r>
            <a:r>
              <a:rPr lang="en-US" sz="2728" dirty="0"/>
              <a:t> (PERSON, ORGANIZATION)</a:t>
            </a:r>
          </a:p>
          <a:p>
            <a:pPr marL="723856" lvl="1" indent="-278406"/>
            <a:r>
              <a:rPr lang="en-US" sz="2728" dirty="0">
                <a:solidFill>
                  <a:srgbClr val="0000FF"/>
                </a:solidFill>
              </a:rPr>
              <a:t>cures </a:t>
            </a:r>
            <a:r>
              <a:rPr lang="en-US" sz="2728" dirty="0"/>
              <a:t>(DRUG, DISEASE)</a:t>
            </a:r>
          </a:p>
          <a:p>
            <a:endParaRPr lang="en-US" dirty="0"/>
          </a:p>
          <a:p>
            <a:r>
              <a:rPr lang="en-US" dirty="0"/>
              <a:t>First, perform Named Entities Recognition</a:t>
            </a:r>
          </a:p>
          <a:p>
            <a:endParaRPr lang="en-US" dirty="0"/>
          </a:p>
          <a:p>
            <a:r>
              <a:rPr lang="en-US" dirty="0"/>
              <a:t>Use typed pattern: </a:t>
            </a:r>
            <a:r>
              <a:rPr lang="en-US" dirty="0">
                <a:solidFill>
                  <a:srgbClr val="D2D2F4"/>
                </a:solidFill>
              </a:rPr>
              <a:t>ORG</a:t>
            </a:r>
            <a:r>
              <a:rPr lang="en-US" dirty="0"/>
              <a:t> is located in </a:t>
            </a:r>
            <a:r>
              <a:rPr lang="en-US" dirty="0">
                <a:solidFill>
                  <a:srgbClr val="FF0000"/>
                </a:solidFill>
              </a:rPr>
              <a:t>LOC</a:t>
            </a:r>
            <a:r>
              <a:rPr lang="en-US" dirty="0"/>
              <a:t>, </a:t>
            </a:r>
            <a:r>
              <a:rPr lang="en-US" dirty="0">
                <a:solidFill>
                  <a:srgbClr val="FF0000"/>
                </a:solidFill>
              </a:rPr>
              <a:t>LOC</a:t>
            </a:r>
          </a:p>
          <a:p>
            <a:r>
              <a:rPr lang="en-US" sz="3600" b="1" dirty="0">
                <a:solidFill>
                  <a:schemeClr val="accent6">
                    <a:lumMod val="20000"/>
                    <a:lumOff val="80000"/>
                  </a:schemeClr>
                </a:solidFill>
              </a:rPr>
              <a:t>EPFL</a:t>
            </a:r>
            <a:r>
              <a:rPr lang="en-US" sz="3600" dirty="0">
                <a:solidFill>
                  <a:schemeClr val="accent6">
                    <a:lumMod val="20000"/>
                    <a:lumOff val="80000"/>
                  </a:schemeClr>
                </a:solidFill>
              </a:rPr>
              <a:t> </a:t>
            </a:r>
            <a:r>
              <a:rPr lang="en-US" sz="3600" dirty="0">
                <a:solidFill>
                  <a:srgbClr val="000000"/>
                </a:solidFill>
              </a:rPr>
              <a:t>is located in </a:t>
            </a:r>
            <a:r>
              <a:rPr lang="en-US" sz="3600" b="1" dirty="0">
                <a:solidFill>
                  <a:srgbClr val="FF0000"/>
                </a:solidFill>
              </a:rPr>
              <a:t>Lausanne</a:t>
            </a:r>
            <a:r>
              <a:rPr lang="en-US" sz="3600" dirty="0">
                <a:solidFill>
                  <a:srgbClr val="000000"/>
                </a:solidFill>
              </a:rPr>
              <a:t>, </a:t>
            </a:r>
            <a:r>
              <a:rPr lang="en-US" sz="3600" b="1" dirty="0">
                <a:solidFill>
                  <a:srgbClr val="FF0000"/>
                </a:solidFill>
              </a:rPr>
              <a:t>Switzerland</a:t>
            </a:r>
            <a:endParaRPr lang="en-US" dirty="0">
              <a:solidFill>
                <a:srgbClr val="FF0000"/>
              </a:solidFill>
            </a:endParaRPr>
          </a:p>
          <a:p>
            <a:endParaRPr lang="en-US"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955195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Hand-Written Patterns</a:t>
            </a:r>
          </a:p>
        </p:txBody>
      </p:sp>
      <p:sp>
        <p:nvSpPr>
          <p:cNvPr id="3" name="Content Placeholder 2"/>
          <p:cNvSpPr>
            <a:spLocks noGrp="1"/>
          </p:cNvSpPr>
          <p:nvPr>
            <p:ph idx="1"/>
          </p:nvPr>
        </p:nvSpPr>
        <p:spPr/>
        <p:txBody>
          <a:bodyPr/>
          <a:lstStyle/>
          <a:p>
            <a:r>
              <a:rPr lang="en-US" dirty="0"/>
              <a:t>Advantages</a:t>
            </a:r>
          </a:p>
          <a:p>
            <a:pPr marL="457200" indent="-457200">
              <a:buFont typeface="Arial" charset="0"/>
              <a:buChar char="•"/>
            </a:pPr>
            <a:r>
              <a:rPr lang="en-US" dirty="0"/>
              <a:t>Rules tend to be high-precision</a:t>
            </a:r>
          </a:p>
          <a:p>
            <a:pPr marL="457200" indent="-457200">
              <a:buFont typeface="Arial" charset="0"/>
              <a:buChar char="•"/>
            </a:pPr>
            <a:r>
              <a:rPr lang="en-US" dirty="0"/>
              <a:t>Can be tailored to specific domains</a:t>
            </a:r>
          </a:p>
          <a:p>
            <a:endParaRPr lang="en-US" dirty="0"/>
          </a:p>
          <a:p>
            <a:r>
              <a:rPr lang="en-US" dirty="0"/>
              <a:t>Disadvantages</a:t>
            </a:r>
          </a:p>
          <a:p>
            <a:pPr marL="457200" indent="-457200">
              <a:buFont typeface="Arial" charset="0"/>
              <a:buChar char="•"/>
            </a:pPr>
            <a:r>
              <a:rPr lang="en-US" dirty="0"/>
              <a:t>Human patterns are often low-recall</a:t>
            </a:r>
          </a:p>
          <a:p>
            <a:pPr marL="457200" indent="-457200">
              <a:buFont typeface="Arial" charset="0"/>
              <a:buChar char="•"/>
            </a:pPr>
            <a:r>
              <a:rPr lang="en-US" dirty="0"/>
              <a:t>A lot of effort to think of all possible patterns</a:t>
            </a:r>
          </a:p>
          <a:p>
            <a:endParaRPr lang="en-US"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683144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4.3.3.2 Supervised Learning for IE</a:t>
            </a:r>
          </a:p>
        </p:txBody>
      </p:sp>
      <p:sp>
        <p:nvSpPr>
          <p:cNvPr id="3" name="Content Placeholder 2"/>
          <p:cNvSpPr>
            <a:spLocks noGrp="1"/>
          </p:cNvSpPr>
          <p:nvPr>
            <p:ph idx="1"/>
          </p:nvPr>
        </p:nvSpPr>
        <p:spPr/>
        <p:txBody>
          <a:bodyPr/>
          <a:lstStyle/>
          <a:p>
            <a:r>
              <a:rPr lang="en-US" b="1" dirty="0"/>
              <a:t>Approach</a:t>
            </a:r>
            <a:r>
              <a:rPr lang="en-US" dirty="0"/>
              <a:t>: train a classifier on labeled data</a:t>
            </a:r>
          </a:p>
          <a:p>
            <a:r>
              <a:rPr lang="en-US" dirty="0"/>
              <a:t>Creating a training set</a:t>
            </a:r>
          </a:p>
          <a:p>
            <a:pPr lvl="1"/>
            <a:r>
              <a:rPr lang="en-US" dirty="0"/>
              <a:t>Choose relevant named entities and their relations</a:t>
            </a:r>
          </a:p>
          <a:p>
            <a:pPr lvl="1"/>
            <a:r>
              <a:rPr lang="en-US" dirty="0"/>
              <a:t>Manually label relations among entities (positive examples)</a:t>
            </a:r>
          </a:p>
          <a:p>
            <a:pPr lvl="1"/>
            <a:endParaRPr lang="en-US" dirty="0"/>
          </a:p>
          <a:p>
            <a:endParaRPr lang="en-US" dirty="0"/>
          </a:p>
          <a:p>
            <a:endParaRPr lang="en-US" dirty="0"/>
          </a:p>
          <a:p>
            <a:endParaRPr lang="en-US"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4800" y="4019019"/>
            <a:ext cx="6336704" cy="3321541"/>
          </a:xfrm>
          <a:prstGeom prst="rect">
            <a:avLst/>
          </a:prstGeom>
        </p:spPr>
      </p:pic>
      <p:sp>
        <p:nvSpPr>
          <p:cNvPr id="6" name="Rectangle 5"/>
          <p:cNvSpPr/>
          <p:nvPr/>
        </p:nvSpPr>
        <p:spPr>
          <a:xfrm>
            <a:off x="5291559" y="5997454"/>
            <a:ext cx="5851109" cy="1323439"/>
          </a:xfrm>
          <a:prstGeom prst="rect">
            <a:avLst/>
          </a:prstGeom>
          <a:solidFill>
            <a:schemeClr val="bg1"/>
          </a:solidFill>
        </p:spPr>
        <p:txBody>
          <a:bodyPr wrap="square">
            <a:spAutoFit/>
          </a:bodyPr>
          <a:lstStyle/>
          <a:p>
            <a:r>
              <a:rPr lang="en-US" sz="2000" dirty="0">
                <a:latin typeface="Calibri" charset="0"/>
                <a:ea typeface="Calibri" charset="0"/>
                <a:cs typeface="Calibri" charset="0"/>
                <a:hlinkClick r:id="rId4"/>
              </a:rPr>
              <a:t>http://mars.cs.utu.fi/BioInfer/</a:t>
            </a:r>
            <a:endParaRPr lang="en-US" sz="2000" dirty="0">
              <a:latin typeface="Calibri" charset="0"/>
              <a:ea typeface="Calibri" charset="0"/>
              <a:cs typeface="Calibri" charset="0"/>
            </a:endParaRPr>
          </a:p>
          <a:p>
            <a:r>
              <a:rPr lang="en-US" sz="2000" dirty="0">
                <a:latin typeface="Calibri" charset="0"/>
                <a:ea typeface="Calibri" charset="0"/>
                <a:cs typeface="Calibri" charset="0"/>
              </a:rPr>
              <a:t>now</a:t>
            </a:r>
          </a:p>
          <a:p>
            <a:r>
              <a:rPr lang="en-US" sz="2000" dirty="0">
                <a:latin typeface="Calibri" charset="0"/>
                <a:ea typeface="Calibri" charset="0"/>
                <a:cs typeface="Calibri" charset="0"/>
                <a:hlinkClick r:id="rId5"/>
              </a:rPr>
              <a:t>https://huggingface.co/datasets/bigbio/bioinfer</a:t>
            </a:r>
            <a:endParaRPr lang="en-US" sz="2000" dirty="0">
              <a:latin typeface="Calibri" charset="0"/>
              <a:ea typeface="Calibri" charset="0"/>
              <a:cs typeface="Calibri" charset="0"/>
            </a:endParaRPr>
          </a:p>
          <a:p>
            <a:endParaRPr lang="en-US" sz="2000" dirty="0">
              <a:latin typeface="Calibri" charset="0"/>
              <a:ea typeface="Calibri" charset="0"/>
              <a:cs typeface="Calibri" charset="0"/>
            </a:endParaRPr>
          </a:p>
        </p:txBody>
      </p:sp>
    </p:spTree>
    <p:extLst>
      <p:ext uri="{BB962C8B-B14F-4D97-AF65-F5344CB8AC3E}">
        <p14:creationId xmlns:p14="http://schemas.microsoft.com/office/powerpoint/2010/main" val="1856730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Classifiers for Information Extraction</a:t>
            </a:r>
          </a:p>
        </p:txBody>
      </p:sp>
      <p:sp>
        <p:nvSpPr>
          <p:cNvPr id="3" name="Content Placeholder 2"/>
          <p:cNvSpPr>
            <a:spLocks noGrp="1"/>
          </p:cNvSpPr>
          <p:nvPr>
            <p:ph idx="1"/>
          </p:nvPr>
        </p:nvSpPr>
        <p:spPr/>
        <p:txBody>
          <a:bodyPr/>
          <a:lstStyle/>
          <a:p>
            <a:r>
              <a:rPr lang="en-US" dirty="0"/>
              <a:t>Two-step approach </a:t>
            </a:r>
          </a:p>
          <a:p>
            <a:pPr lvl="1"/>
            <a:r>
              <a:rPr lang="en-US" dirty="0"/>
              <a:t>A </a:t>
            </a:r>
            <a:r>
              <a:rPr lang="en-US" b="1" dirty="0"/>
              <a:t>filtering classifier </a:t>
            </a:r>
            <a:r>
              <a:rPr lang="en-US" dirty="0"/>
              <a:t>(e.g., Naïve Bayes), to detect whether a relation exists among the entities</a:t>
            </a:r>
          </a:p>
          <a:p>
            <a:pPr lvl="1"/>
            <a:r>
              <a:rPr lang="en-US" dirty="0"/>
              <a:t>A </a:t>
            </a:r>
            <a:r>
              <a:rPr lang="en-US" b="1" dirty="0"/>
              <a:t>relation-specific classifier </a:t>
            </a:r>
            <a:r>
              <a:rPr lang="en-US" dirty="0"/>
              <a:t>detecting the relation label</a:t>
            </a:r>
          </a:p>
          <a:p>
            <a:endParaRPr lang="en-US" dirty="0"/>
          </a:p>
          <a:p>
            <a:r>
              <a:rPr lang="en-US" dirty="0"/>
              <a:t>Training the classifiers</a:t>
            </a:r>
          </a:p>
          <a:p>
            <a:pPr lvl="1"/>
            <a:r>
              <a:rPr lang="en-US" dirty="0"/>
              <a:t>Extract named entities in the document corpus using NER</a:t>
            </a:r>
          </a:p>
          <a:p>
            <a:pPr lvl="1"/>
            <a:r>
              <a:rPr lang="en-US" dirty="0"/>
              <a:t>Detect pairs of entities, e.g., in the same sentence</a:t>
            </a:r>
          </a:p>
          <a:p>
            <a:pPr lvl="1"/>
            <a:r>
              <a:rPr lang="en-US" dirty="0"/>
              <a:t>Use unlabeled entity pairs as negative examples</a:t>
            </a:r>
          </a:p>
          <a:p>
            <a:endParaRPr lang="en-US" dirty="0"/>
          </a:p>
          <a:p>
            <a:endParaRPr lang="en-US" dirty="0"/>
          </a:p>
          <a:p>
            <a:endParaRPr lang="en-US"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087290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Used in Information Extraction</a:t>
            </a:r>
          </a:p>
        </p:txBody>
      </p:sp>
      <p:sp>
        <p:nvSpPr>
          <p:cNvPr id="3" name="Content Placeholder 2"/>
          <p:cNvSpPr>
            <a:spLocks noGrp="1"/>
          </p:cNvSpPr>
          <p:nvPr>
            <p:ph idx="1"/>
          </p:nvPr>
        </p:nvSpPr>
        <p:spPr/>
        <p:txBody>
          <a:bodyPr/>
          <a:lstStyle/>
          <a:p>
            <a:r>
              <a:rPr lang="en-US" sz="2800" b="1" dirty="0"/>
              <a:t>EPFL</a:t>
            </a:r>
            <a:r>
              <a:rPr lang="en-US" sz="2800" dirty="0"/>
              <a:t> is located in </a:t>
            </a:r>
            <a:r>
              <a:rPr lang="en-US" sz="2800" b="1" u="sng" dirty="0"/>
              <a:t>Lausanne</a:t>
            </a:r>
            <a:r>
              <a:rPr lang="en-US" sz="2800" dirty="0"/>
              <a:t> in </a:t>
            </a:r>
            <a:r>
              <a:rPr lang="en-US" sz="2800" b="1" dirty="0"/>
              <a:t>Switzerland</a:t>
            </a:r>
            <a:r>
              <a:rPr lang="en-US" sz="2800" dirty="0"/>
              <a:t>,</a:t>
            </a:r>
            <a:r>
              <a:rPr lang="en-US" sz="2800" b="1" dirty="0"/>
              <a:t> </a:t>
            </a:r>
            <a:r>
              <a:rPr lang="en-US" sz="2800" dirty="0"/>
              <a:t>next to </a:t>
            </a:r>
            <a:r>
              <a:rPr lang="en-US" sz="2800" b="1" u="sng" dirty="0"/>
              <a:t>Lake Geneva</a:t>
            </a:r>
          </a:p>
          <a:p>
            <a:endParaRPr lang="en-US" sz="2800" b="1" dirty="0"/>
          </a:p>
          <a:p>
            <a:r>
              <a:rPr lang="en-US" sz="3200" dirty="0"/>
              <a:t>Features for mention (M1, M2) = (Lausanne, Lake Geneva):</a:t>
            </a:r>
          </a:p>
          <a:p>
            <a:endParaRPr lang="en-US" sz="3200" dirty="0"/>
          </a:p>
          <a:p>
            <a:r>
              <a:rPr lang="en-US" sz="2000" dirty="0"/>
              <a:t>BOW and bigrams in the sentence:			is, located, in, located in, Lausanne, in, next to …</a:t>
            </a:r>
          </a:p>
          <a:p>
            <a:r>
              <a:rPr lang="en-US" sz="2000" dirty="0"/>
              <a:t>BOW and bigrams in between the mentions:	in, Switzerland, next, to, next to</a:t>
            </a:r>
          </a:p>
          <a:p>
            <a:r>
              <a:rPr lang="en-US" sz="2000" dirty="0"/>
              <a:t>Headwords* of mentions, their concatenation:	Lausanne, Geneva, Lausanne-Geneva</a:t>
            </a:r>
          </a:p>
          <a:p>
            <a:r>
              <a:rPr lang="en-US" sz="2000" dirty="0"/>
              <a:t>Words in positions:				M1-1: in, M1+1: in, M2-1: to</a:t>
            </a:r>
          </a:p>
          <a:p>
            <a:r>
              <a:rPr lang="en-US" sz="2000" dirty="0"/>
              <a:t>Types of entities					LOC, LOC</a:t>
            </a:r>
          </a:p>
          <a:p>
            <a:r>
              <a:rPr lang="en-US" sz="2000" dirty="0"/>
              <a:t>Stemmed version of the words</a:t>
            </a:r>
          </a:p>
          <a:p>
            <a:r>
              <a:rPr lang="en-US" sz="2000" dirty="0"/>
              <a:t>Syntactic features</a:t>
            </a:r>
          </a:p>
          <a:p>
            <a:r>
              <a:rPr lang="en-US" sz="2000" dirty="0"/>
              <a:t>…</a:t>
            </a:r>
          </a:p>
          <a:p>
            <a:endParaRPr lang="en-US" sz="2000" dirty="0"/>
          </a:p>
          <a:p>
            <a:r>
              <a:rPr lang="en-US" sz="2000" dirty="0"/>
              <a:t>*headword = entry in a dictionary</a:t>
            </a:r>
            <a:endParaRPr lang="en-US" sz="2800"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616418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Syntactic Features</a:t>
            </a:r>
          </a:p>
        </p:txBody>
      </p:sp>
      <p:sp>
        <p:nvSpPr>
          <p:cNvPr id="3" name="Content Placeholder 2"/>
          <p:cNvSpPr>
            <a:spLocks noGrp="1"/>
          </p:cNvSpPr>
          <p:nvPr>
            <p:ph idx="1"/>
          </p:nvPr>
        </p:nvSpPr>
        <p:spPr/>
        <p:txBody>
          <a:bodyPr/>
          <a:lstStyle/>
          <a:p>
            <a:r>
              <a:rPr lang="en-US" sz="3600" dirty="0"/>
              <a:t>Parse Tree </a:t>
            </a:r>
          </a:p>
          <a:p>
            <a:r>
              <a:rPr lang="en-US" sz="2400" dirty="0"/>
              <a:t>(S (NP EPFL) </a:t>
            </a:r>
            <a:br>
              <a:rPr lang="en-US" sz="2400" dirty="0"/>
            </a:br>
            <a:r>
              <a:rPr lang="en-US" sz="2400" dirty="0"/>
              <a:t>	(VP is </a:t>
            </a:r>
            <a:br>
              <a:rPr lang="en-US" sz="2400" dirty="0"/>
            </a:br>
            <a:r>
              <a:rPr lang="en-US" sz="2400" dirty="0"/>
              <a:t>		(VP located </a:t>
            </a:r>
            <a:br>
              <a:rPr lang="en-US" sz="2400" dirty="0"/>
            </a:br>
            <a:r>
              <a:rPr lang="en-US" sz="2400" dirty="0"/>
              <a:t>			(PP in </a:t>
            </a:r>
            <a:br>
              <a:rPr lang="en-US" sz="2400" dirty="0"/>
            </a:br>
            <a:r>
              <a:rPr lang="en-US" sz="2400" dirty="0"/>
              <a:t>				(NP Lausanne)) </a:t>
            </a:r>
          </a:p>
          <a:p>
            <a:r>
              <a:rPr lang="en-US" sz="2400" dirty="0"/>
              <a:t>			(PP in (NP Switzerland , </a:t>
            </a:r>
          </a:p>
          <a:p>
            <a:r>
              <a:rPr lang="en-US" sz="2400" dirty="0"/>
              <a:t>				(PP next to </a:t>
            </a:r>
          </a:p>
          <a:p>
            <a:r>
              <a:rPr lang="en-US" sz="2400" dirty="0"/>
              <a:t>					(NP Lake Geneva)))))))</a:t>
            </a:r>
          </a:p>
          <a:p>
            <a:r>
              <a:rPr lang="en-US" sz="3600" dirty="0"/>
              <a:t>Features:</a:t>
            </a:r>
          </a:p>
          <a:p>
            <a:r>
              <a:rPr lang="en-US" sz="3600" dirty="0"/>
              <a:t>Sequence between entities:		PP NP PP NP</a:t>
            </a:r>
          </a:p>
          <a:p>
            <a:endParaRPr lang="en-US" sz="3600"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564134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US" altLang="en-US" dirty="0">
                <a:ea typeface="MS PGothic" charset="-128"/>
              </a:rPr>
              <a:t>Which is true?</a:t>
            </a:r>
          </a:p>
        </p:txBody>
      </p:sp>
      <p:sp>
        <p:nvSpPr>
          <p:cNvPr id="13314" name="TPAnswers"/>
          <p:cNvSpPr>
            <a:spLocks noGrp="1"/>
          </p:cNvSpPr>
          <p:nvPr>
            <p:ph idx="1"/>
            <p:custDataLst>
              <p:tags r:id="rId2"/>
            </p:custDataLst>
          </p:nvPr>
        </p:nvSpPr>
        <p:spPr/>
        <p:txBody>
          <a:bodyPr>
            <a:normAutofit/>
          </a:bodyPr>
          <a:lstStyle/>
          <a:p>
            <a:pPr marL="742950" indent="-742950">
              <a:buFont typeface="+mj-lt"/>
              <a:buAutoNum type="alphaUcPeriod"/>
            </a:pPr>
            <a:r>
              <a:rPr lang="en-US" dirty="0"/>
              <a:t>Hand-written patterns are in general more precise than classifiers</a:t>
            </a:r>
          </a:p>
          <a:p>
            <a:pPr marL="742950" indent="-742950">
              <a:buFont typeface="+mj-lt"/>
              <a:buAutoNum type="alphaUcPeriod"/>
            </a:pPr>
            <a:r>
              <a:rPr lang="en-US" dirty="0"/>
              <a:t>Hand-written patterns cannot exploit syntactic features</a:t>
            </a:r>
          </a:p>
          <a:p>
            <a:pPr marL="742950" indent="-742950">
              <a:buFont typeface="+mj-lt"/>
              <a:buAutoNum type="alphaUcPeriod"/>
            </a:pPr>
            <a:r>
              <a:rPr lang="en-US" dirty="0"/>
              <a:t>Supervised classifiers do not require any human input</a:t>
            </a:r>
          </a:p>
          <a:p>
            <a:pPr marL="742950" indent="-742950">
              <a:buFont typeface="+mj-lt"/>
              <a:buAutoNum type="alphaUcPeriod"/>
            </a:pPr>
            <a:r>
              <a:rPr lang="en-US" dirty="0"/>
              <a:t>Supervised classifiers can only detect typed statements</a:t>
            </a:r>
          </a:p>
        </p:txBody>
      </p:sp>
      <p:sp>
        <p:nvSpPr>
          <p:cNvPr id="2" name="Footer Placeholder 1">
            <a:extLst>
              <a:ext uri="{FF2B5EF4-FFF2-40B4-BE49-F238E27FC236}">
                <a16:creationId xmlns:a16="http://schemas.microsoft.com/office/drawing/2014/main" id="{81989A94-EACE-934D-B848-6F7469E7DAF5}"/>
              </a:ext>
            </a:extLst>
          </p:cNvPr>
          <p:cNvSpPr>
            <a:spLocks noGrp="1"/>
          </p:cNvSpPr>
          <p:nvPr>
            <p:ph type="ftr" sz="quarter" idx="10"/>
          </p:nvPr>
        </p:nvSpPr>
        <p:spPr/>
        <p:txBody>
          <a:bodyPr/>
          <a:lstStyle/>
          <a:p>
            <a:pPr>
              <a:defRPr/>
            </a:pPr>
            <a:r>
              <a:rPr lang="en-US"/>
              <a:t>©2024, Karl Aberer, EPFL-IC, Laboratoire de systèmes d'informations répartis </a:t>
            </a: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4.3.3.3 Bootstrapping</a:t>
            </a:r>
          </a:p>
        </p:txBody>
      </p:sp>
      <p:sp>
        <p:nvSpPr>
          <p:cNvPr id="3" name="Content Placeholder 2"/>
          <p:cNvSpPr>
            <a:spLocks noGrp="1"/>
          </p:cNvSpPr>
          <p:nvPr>
            <p:ph idx="1"/>
          </p:nvPr>
        </p:nvSpPr>
        <p:spPr/>
        <p:txBody>
          <a:bodyPr/>
          <a:lstStyle/>
          <a:p>
            <a:r>
              <a:rPr lang="en-US" dirty="0"/>
              <a:t>No training data, but a few high-precision patterns</a:t>
            </a:r>
          </a:p>
          <a:p>
            <a:endParaRPr lang="en-US" b="1" dirty="0"/>
          </a:p>
          <a:p>
            <a:r>
              <a:rPr lang="en-US" b="1" dirty="0"/>
              <a:t>Approach: </a:t>
            </a:r>
          </a:p>
          <a:p>
            <a:pPr marL="457200" indent="-457200">
              <a:buFontTx/>
              <a:buChar char="-"/>
            </a:pPr>
            <a:r>
              <a:rPr lang="en-US" dirty="0"/>
              <a:t>Find entity pairs that match the pattern</a:t>
            </a:r>
          </a:p>
          <a:p>
            <a:pPr marL="457200" indent="-457200">
              <a:buFontTx/>
              <a:buChar char="-"/>
            </a:pPr>
            <a:r>
              <a:rPr lang="en-US" dirty="0"/>
              <a:t>Find sentences containing those entity pairs</a:t>
            </a:r>
          </a:p>
          <a:p>
            <a:pPr marL="457200" indent="-457200">
              <a:buFontTx/>
              <a:buChar char="-"/>
            </a:pPr>
            <a:r>
              <a:rPr lang="en-US" dirty="0"/>
              <a:t>Generalize the entities in those sentences</a:t>
            </a:r>
          </a:p>
          <a:p>
            <a:pPr marL="457200" indent="-457200">
              <a:buFontTx/>
              <a:buChar char="-"/>
            </a:pPr>
            <a:r>
              <a:rPr lang="en-US" dirty="0"/>
              <a:t>Generate new patterns</a:t>
            </a: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407550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D59CD-C0D5-BE46-B88D-76B50867FAFA}"/>
              </a:ext>
            </a:extLst>
          </p:cNvPr>
          <p:cNvSpPr>
            <a:spLocks noGrp="1"/>
          </p:cNvSpPr>
          <p:nvPr>
            <p:ph type="title"/>
          </p:nvPr>
        </p:nvSpPr>
        <p:spPr/>
        <p:txBody>
          <a:bodyPr/>
          <a:lstStyle/>
          <a:p>
            <a:r>
              <a:rPr lang="en-US" dirty="0"/>
              <a:t>Example</a:t>
            </a:r>
          </a:p>
        </p:txBody>
      </p:sp>
      <p:sp>
        <p:nvSpPr>
          <p:cNvPr id="4" name="Footer Placeholder 3">
            <a:extLst>
              <a:ext uri="{FF2B5EF4-FFF2-40B4-BE49-F238E27FC236}">
                <a16:creationId xmlns:a16="http://schemas.microsoft.com/office/drawing/2014/main" id="{89D56FFC-87C4-D946-8404-62F343BC5833}"/>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
        <p:nvSpPr>
          <p:cNvPr id="5" name="Rectangle 4">
            <a:extLst>
              <a:ext uri="{FF2B5EF4-FFF2-40B4-BE49-F238E27FC236}">
                <a16:creationId xmlns:a16="http://schemas.microsoft.com/office/drawing/2014/main" id="{7DA94D4E-A17F-9646-80AC-79E3028602A2}"/>
              </a:ext>
            </a:extLst>
          </p:cNvPr>
          <p:cNvSpPr/>
          <p:nvPr/>
        </p:nvSpPr>
        <p:spPr bwMode="auto">
          <a:xfrm>
            <a:off x="755055" y="2232620"/>
            <a:ext cx="1944216" cy="64807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P1,*,*</a:t>
            </a:r>
          </a:p>
        </p:txBody>
      </p:sp>
      <p:sp>
        <p:nvSpPr>
          <p:cNvPr id="6" name="Rectangle 5">
            <a:extLst>
              <a:ext uri="{FF2B5EF4-FFF2-40B4-BE49-F238E27FC236}">
                <a16:creationId xmlns:a16="http://schemas.microsoft.com/office/drawing/2014/main" id="{C30378A4-007F-2042-B145-471DD0DD2AB8}"/>
              </a:ext>
            </a:extLst>
          </p:cNvPr>
          <p:cNvSpPr/>
          <p:nvPr/>
        </p:nvSpPr>
        <p:spPr bwMode="auto">
          <a:xfrm>
            <a:off x="7235775" y="1800572"/>
            <a:ext cx="1944216" cy="64807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P1,e1,e2</a:t>
            </a:r>
          </a:p>
        </p:txBody>
      </p:sp>
      <p:sp>
        <p:nvSpPr>
          <p:cNvPr id="7" name="Rectangle 6">
            <a:extLst>
              <a:ext uri="{FF2B5EF4-FFF2-40B4-BE49-F238E27FC236}">
                <a16:creationId xmlns:a16="http://schemas.microsoft.com/office/drawing/2014/main" id="{786C4B8D-16EA-F045-99C3-DA46199DD03E}"/>
              </a:ext>
            </a:extLst>
          </p:cNvPr>
          <p:cNvSpPr/>
          <p:nvPr/>
        </p:nvSpPr>
        <p:spPr bwMode="auto">
          <a:xfrm>
            <a:off x="7235775" y="2518030"/>
            <a:ext cx="1944216" cy="64807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P1,e3,e4</a:t>
            </a:r>
          </a:p>
        </p:txBody>
      </p:sp>
      <p:sp>
        <p:nvSpPr>
          <p:cNvPr id="8" name="Rectangle 7">
            <a:extLst>
              <a:ext uri="{FF2B5EF4-FFF2-40B4-BE49-F238E27FC236}">
                <a16:creationId xmlns:a16="http://schemas.microsoft.com/office/drawing/2014/main" id="{D8ED88BE-3696-4C49-9F6D-C5CD2415999D}"/>
              </a:ext>
            </a:extLst>
          </p:cNvPr>
          <p:cNvSpPr/>
          <p:nvPr/>
        </p:nvSpPr>
        <p:spPr bwMode="auto">
          <a:xfrm>
            <a:off x="7235775" y="3235488"/>
            <a:ext cx="1944216" cy="648072"/>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P2,e1,e2</a:t>
            </a:r>
          </a:p>
        </p:txBody>
      </p:sp>
      <p:sp>
        <p:nvSpPr>
          <p:cNvPr id="9" name="Rectangle 8">
            <a:extLst>
              <a:ext uri="{FF2B5EF4-FFF2-40B4-BE49-F238E27FC236}">
                <a16:creationId xmlns:a16="http://schemas.microsoft.com/office/drawing/2014/main" id="{BB2DEFC3-7661-8348-B140-F5C2DBA31E0F}"/>
              </a:ext>
            </a:extLst>
          </p:cNvPr>
          <p:cNvSpPr/>
          <p:nvPr/>
        </p:nvSpPr>
        <p:spPr bwMode="auto">
          <a:xfrm>
            <a:off x="7235775" y="3952946"/>
            <a:ext cx="1944216" cy="648072"/>
          </a:xfrm>
          <a:prstGeom prst="rect">
            <a:avLst/>
          </a:prstGeom>
          <a:solidFill>
            <a:schemeClr val="tx2">
              <a:lumMod val="50000"/>
              <a:lumOff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P2,e5,e6</a:t>
            </a:r>
          </a:p>
        </p:txBody>
      </p:sp>
      <p:sp>
        <p:nvSpPr>
          <p:cNvPr id="10" name="Rectangle 9">
            <a:extLst>
              <a:ext uri="{FF2B5EF4-FFF2-40B4-BE49-F238E27FC236}">
                <a16:creationId xmlns:a16="http://schemas.microsoft.com/office/drawing/2014/main" id="{56D46C00-ED43-F849-8054-4E82BC1537C1}"/>
              </a:ext>
            </a:extLst>
          </p:cNvPr>
          <p:cNvSpPr/>
          <p:nvPr/>
        </p:nvSpPr>
        <p:spPr bwMode="auto">
          <a:xfrm>
            <a:off x="7240970" y="4660238"/>
            <a:ext cx="1944216" cy="64807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P1,e7,e8</a:t>
            </a:r>
          </a:p>
        </p:txBody>
      </p:sp>
      <p:sp>
        <p:nvSpPr>
          <p:cNvPr id="11" name="Rectangle 10">
            <a:extLst>
              <a:ext uri="{FF2B5EF4-FFF2-40B4-BE49-F238E27FC236}">
                <a16:creationId xmlns:a16="http://schemas.microsoft.com/office/drawing/2014/main" id="{DCEE5802-89F0-2B47-871B-00F2B84D914B}"/>
              </a:ext>
            </a:extLst>
          </p:cNvPr>
          <p:cNvSpPr/>
          <p:nvPr/>
        </p:nvSpPr>
        <p:spPr bwMode="auto">
          <a:xfrm>
            <a:off x="7235775" y="5382746"/>
            <a:ext cx="1944216" cy="648072"/>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P2,e3,e4</a:t>
            </a:r>
          </a:p>
        </p:txBody>
      </p:sp>
      <p:cxnSp>
        <p:nvCxnSpPr>
          <p:cNvPr id="13" name="Straight Arrow Connector 12">
            <a:extLst>
              <a:ext uri="{FF2B5EF4-FFF2-40B4-BE49-F238E27FC236}">
                <a16:creationId xmlns:a16="http://schemas.microsoft.com/office/drawing/2014/main" id="{E2A8104C-FD14-4A44-8EE5-BCCD891FE67F}"/>
              </a:ext>
            </a:extLst>
          </p:cNvPr>
          <p:cNvCxnSpPr>
            <a:stCxn id="5" idx="3"/>
            <a:endCxn id="6" idx="1"/>
          </p:cNvCxnSpPr>
          <p:nvPr/>
        </p:nvCxnSpPr>
        <p:spPr bwMode="auto">
          <a:xfrm flipV="1">
            <a:off x="2699271" y="2124608"/>
            <a:ext cx="4536504" cy="43204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F226C5E1-AEC5-1744-BCE5-B213A43EEB31}"/>
              </a:ext>
            </a:extLst>
          </p:cNvPr>
          <p:cNvCxnSpPr>
            <a:cxnSpLocks/>
            <a:stCxn id="5" idx="3"/>
            <a:endCxn id="7" idx="1"/>
          </p:cNvCxnSpPr>
          <p:nvPr/>
        </p:nvCxnSpPr>
        <p:spPr bwMode="auto">
          <a:xfrm>
            <a:off x="2699271" y="2556656"/>
            <a:ext cx="4536504" cy="28541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02585749-2CFD-3E47-9338-221CE00B1A31}"/>
              </a:ext>
            </a:extLst>
          </p:cNvPr>
          <p:cNvCxnSpPr>
            <a:cxnSpLocks/>
            <a:stCxn id="5" idx="3"/>
            <a:endCxn id="10" idx="1"/>
          </p:cNvCxnSpPr>
          <p:nvPr/>
        </p:nvCxnSpPr>
        <p:spPr bwMode="auto">
          <a:xfrm>
            <a:off x="2699271" y="2556656"/>
            <a:ext cx="4541699" cy="242761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0" name="TextBox 19">
            <a:extLst>
              <a:ext uri="{FF2B5EF4-FFF2-40B4-BE49-F238E27FC236}">
                <a16:creationId xmlns:a16="http://schemas.microsoft.com/office/drawing/2014/main" id="{A3C31C04-EA81-8643-80EC-0B3118806387}"/>
              </a:ext>
            </a:extLst>
          </p:cNvPr>
          <p:cNvSpPr txBox="1"/>
          <p:nvPr/>
        </p:nvSpPr>
        <p:spPr>
          <a:xfrm>
            <a:off x="3540798" y="1637225"/>
            <a:ext cx="2305824" cy="553998"/>
          </a:xfrm>
          <a:prstGeom prst="rect">
            <a:avLst/>
          </a:prstGeom>
          <a:noFill/>
          <a:ln>
            <a:solidFill>
              <a:schemeClr val="tx1"/>
            </a:solidFill>
          </a:ln>
        </p:spPr>
        <p:txBody>
          <a:bodyPr wrap="none" rtlCol="0">
            <a:spAutoFit/>
          </a:bodyPr>
          <a:lstStyle/>
          <a:p>
            <a:r>
              <a:rPr lang="en-US" dirty="0">
                <a:latin typeface="Calibri" panose="020F0502020204030204" pitchFamily="34" charset="0"/>
                <a:cs typeface="Calibri" panose="020F0502020204030204" pitchFamily="34" charset="0"/>
              </a:rPr>
              <a:t>1. Entity pairs matching P1:</a:t>
            </a:r>
          </a:p>
          <a:p>
            <a:r>
              <a:rPr lang="en-US" dirty="0">
                <a:latin typeface="Calibri" panose="020F0502020204030204" pitchFamily="34" charset="0"/>
                <a:cs typeface="Calibri" panose="020F0502020204030204" pitchFamily="34" charset="0"/>
              </a:rPr>
              <a:t>(e1,e2) (e3,e4) (e7,e8)</a:t>
            </a:r>
          </a:p>
        </p:txBody>
      </p:sp>
      <p:cxnSp>
        <p:nvCxnSpPr>
          <p:cNvPr id="22" name="Curved Connector 21">
            <a:extLst>
              <a:ext uri="{FF2B5EF4-FFF2-40B4-BE49-F238E27FC236}">
                <a16:creationId xmlns:a16="http://schemas.microsoft.com/office/drawing/2014/main" id="{1F08BA6A-5A37-D44A-825B-A21C19941DAF}"/>
              </a:ext>
            </a:extLst>
          </p:cNvPr>
          <p:cNvCxnSpPr>
            <a:stCxn id="6" idx="3"/>
            <a:endCxn id="8" idx="3"/>
          </p:cNvCxnSpPr>
          <p:nvPr/>
        </p:nvCxnSpPr>
        <p:spPr bwMode="auto">
          <a:xfrm>
            <a:off x="9179991" y="2124608"/>
            <a:ext cx="12700" cy="1434916"/>
          </a:xfrm>
          <a:prstGeom prst="curvedConnector3">
            <a:avLst>
              <a:gd name="adj1" fmla="val 8047063"/>
            </a:avLst>
          </a:prstGeom>
          <a:solidFill>
            <a:schemeClr val="accent1"/>
          </a:solidFill>
          <a:ln w="9525" cap="flat" cmpd="sng" algn="ctr">
            <a:solidFill>
              <a:schemeClr val="tx1"/>
            </a:solidFill>
            <a:prstDash val="solid"/>
            <a:round/>
            <a:headEnd type="none" w="med" len="med"/>
            <a:tailEnd type="triangle"/>
          </a:ln>
          <a:effectLst/>
        </p:spPr>
      </p:cxnSp>
      <p:cxnSp>
        <p:nvCxnSpPr>
          <p:cNvPr id="24" name="Curved Connector 23">
            <a:extLst>
              <a:ext uri="{FF2B5EF4-FFF2-40B4-BE49-F238E27FC236}">
                <a16:creationId xmlns:a16="http://schemas.microsoft.com/office/drawing/2014/main" id="{C2E574B2-6CC9-6745-A7FF-8C423A01AC81}"/>
              </a:ext>
            </a:extLst>
          </p:cNvPr>
          <p:cNvCxnSpPr>
            <a:cxnSpLocks/>
            <a:stCxn id="7" idx="3"/>
            <a:endCxn id="11" idx="3"/>
          </p:cNvCxnSpPr>
          <p:nvPr/>
        </p:nvCxnSpPr>
        <p:spPr bwMode="auto">
          <a:xfrm>
            <a:off x="9179991" y="2842066"/>
            <a:ext cx="12700" cy="2864716"/>
          </a:xfrm>
          <a:prstGeom prst="curvedConnector3">
            <a:avLst>
              <a:gd name="adj1" fmla="val 9529409"/>
            </a:avLst>
          </a:prstGeom>
          <a:solidFill>
            <a:schemeClr val="accent1"/>
          </a:solidFill>
          <a:ln w="9525" cap="flat" cmpd="sng" algn="ctr">
            <a:solidFill>
              <a:schemeClr val="tx1"/>
            </a:solidFill>
            <a:prstDash val="solid"/>
            <a:round/>
            <a:headEnd type="none" w="med" len="med"/>
            <a:tailEnd type="triangle"/>
          </a:ln>
          <a:effectLst/>
        </p:spPr>
      </p:cxnSp>
      <p:sp>
        <p:nvSpPr>
          <p:cNvPr id="28" name="TextBox 27">
            <a:extLst>
              <a:ext uri="{FF2B5EF4-FFF2-40B4-BE49-F238E27FC236}">
                <a16:creationId xmlns:a16="http://schemas.microsoft.com/office/drawing/2014/main" id="{84A1DEA8-3EC3-E44F-8147-9246F54B94C9}"/>
              </a:ext>
            </a:extLst>
          </p:cNvPr>
          <p:cNvSpPr txBox="1"/>
          <p:nvPr/>
        </p:nvSpPr>
        <p:spPr>
          <a:xfrm>
            <a:off x="9650656" y="3883560"/>
            <a:ext cx="2070182" cy="1015663"/>
          </a:xfrm>
          <a:prstGeom prst="rect">
            <a:avLst/>
          </a:prstGeom>
          <a:solidFill>
            <a:schemeClr val="bg1"/>
          </a:solidFill>
          <a:ln>
            <a:solidFill>
              <a:schemeClr val="tx1"/>
            </a:solidFill>
          </a:ln>
        </p:spPr>
        <p:txBody>
          <a:bodyPr wrap="none" rtlCol="0">
            <a:spAutoFit/>
          </a:bodyPr>
          <a:lstStyle/>
          <a:p>
            <a:r>
              <a:rPr lang="en-US" dirty="0">
                <a:latin typeface="Calibri" panose="020F0502020204030204" pitchFamily="34" charset="0"/>
                <a:cs typeface="Calibri" panose="020F0502020204030204" pitchFamily="34" charset="0"/>
              </a:rPr>
              <a:t>2. Matching entity pairs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with pattern P2:</a:t>
            </a:r>
          </a:p>
          <a:p>
            <a:r>
              <a:rPr lang="en-US" dirty="0">
                <a:latin typeface="Calibri" panose="020F0502020204030204" pitchFamily="34" charset="0"/>
                <a:cs typeface="Calibri" panose="020F0502020204030204" pitchFamily="34" charset="0"/>
              </a:rPr>
              <a:t>(e1,e2) (e3,e4)</a:t>
            </a:r>
          </a:p>
          <a:p>
            <a:r>
              <a:rPr lang="en-US" dirty="0">
                <a:latin typeface="Calibri" panose="020F0502020204030204" pitchFamily="34" charset="0"/>
                <a:cs typeface="Calibri" panose="020F0502020204030204" pitchFamily="34" charset="0"/>
              </a:rPr>
              <a:t>P2 possible new pattern</a:t>
            </a:r>
          </a:p>
        </p:txBody>
      </p:sp>
      <p:sp>
        <p:nvSpPr>
          <p:cNvPr id="29" name="Rectangle 28">
            <a:extLst>
              <a:ext uri="{FF2B5EF4-FFF2-40B4-BE49-F238E27FC236}">
                <a16:creationId xmlns:a16="http://schemas.microsoft.com/office/drawing/2014/main" id="{8848C464-DFBE-614C-AACD-1EE81EF15E89}"/>
              </a:ext>
            </a:extLst>
          </p:cNvPr>
          <p:cNvSpPr/>
          <p:nvPr/>
        </p:nvSpPr>
        <p:spPr bwMode="auto">
          <a:xfrm>
            <a:off x="755055" y="4374828"/>
            <a:ext cx="1944216" cy="64807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P2,*,*</a:t>
            </a:r>
          </a:p>
        </p:txBody>
      </p:sp>
      <p:cxnSp>
        <p:nvCxnSpPr>
          <p:cNvPr id="30" name="Straight Arrow Connector 29">
            <a:extLst>
              <a:ext uri="{FF2B5EF4-FFF2-40B4-BE49-F238E27FC236}">
                <a16:creationId xmlns:a16="http://schemas.microsoft.com/office/drawing/2014/main" id="{FB0B4CB1-DF41-F746-83B9-B24DA78D672F}"/>
              </a:ext>
            </a:extLst>
          </p:cNvPr>
          <p:cNvCxnSpPr>
            <a:cxnSpLocks/>
            <a:stCxn id="29" idx="3"/>
            <a:endCxn id="9" idx="1"/>
          </p:cNvCxnSpPr>
          <p:nvPr/>
        </p:nvCxnSpPr>
        <p:spPr bwMode="auto">
          <a:xfrm flipV="1">
            <a:off x="2699271" y="4276982"/>
            <a:ext cx="4536504" cy="42188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3" name="TextBox 32">
            <a:extLst>
              <a:ext uri="{FF2B5EF4-FFF2-40B4-BE49-F238E27FC236}">
                <a16:creationId xmlns:a16="http://schemas.microsoft.com/office/drawing/2014/main" id="{623D4C46-E892-AD42-94F1-0DAE38CA7358}"/>
              </a:ext>
            </a:extLst>
          </p:cNvPr>
          <p:cNvSpPr txBox="1"/>
          <p:nvPr/>
        </p:nvSpPr>
        <p:spPr>
          <a:xfrm>
            <a:off x="3158796" y="5481562"/>
            <a:ext cx="3219087" cy="553998"/>
          </a:xfrm>
          <a:prstGeom prst="rect">
            <a:avLst/>
          </a:prstGeom>
          <a:noFill/>
          <a:ln>
            <a:solidFill>
              <a:schemeClr val="tx1"/>
            </a:solidFill>
          </a:ln>
        </p:spPr>
        <p:txBody>
          <a:bodyPr wrap="none" rtlCol="0">
            <a:spAutoFit/>
          </a:bodyPr>
          <a:lstStyle/>
          <a:p>
            <a:r>
              <a:rPr lang="en-US" dirty="0">
                <a:latin typeface="Calibri" panose="020F0502020204030204" pitchFamily="34" charset="0"/>
                <a:cs typeface="Calibri" panose="020F0502020204030204" pitchFamily="34" charset="0"/>
              </a:rPr>
              <a:t>3. New entity pair discovered with P2:</a:t>
            </a:r>
          </a:p>
          <a:p>
            <a:r>
              <a:rPr lang="en-US" dirty="0">
                <a:latin typeface="Calibri" panose="020F0502020204030204" pitchFamily="34" charset="0"/>
                <a:cs typeface="Calibri" panose="020F0502020204030204" pitchFamily="34" charset="0"/>
              </a:rPr>
              <a:t>(e5,e6)</a:t>
            </a:r>
          </a:p>
        </p:txBody>
      </p:sp>
      <p:sp>
        <p:nvSpPr>
          <p:cNvPr id="34" name="Down Arrow 33">
            <a:extLst>
              <a:ext uri="{FF2B5EF4-FFF2-40B4-BE49-F238E27FC236}">
                <a16:creationId xmlns:a16="http://schemas.microsoft.com/office/drawing/2014/main" id="{2B418BD5-6D2B-9349-964F-7BFDB2EA1C2E}"/>
              </a:ext>
            </a:extLst>
          </p:cNvPr>
          <p:cNvSpPr/>
          <p:nvPr/>
        </p:nvSpPr>
        <p:spPr bwMode="auto">
          <a:xfrm>
            <a:off x="1565145" y="3252137"/>
            <a:ext cx="324036" cy="786844"/>
          </a:xfrm>
          <a:prstGeom prst="downArrow">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9041B3AA-5A6C-0740-89ED-5F3DA0A86687}"/>
              </a:ext>
            </a:extLst>
          </p:cNvPr>
          <p:cNvSpPr txBox="1"/>
          <p:nvPr/>
        </p:nvSpPr>
        <p:spPr>
          <a:xfrm>
            <a:off x="2005419" y="3462808"/>
            <a:ext cx="1678537"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P2 derived from P1</a:t>
            </a:r>
          </a:p>
        </p:txBody>
      </p:sp>
      <p:sp>
        <p:nvSpPr>
          <p:cNvPr id="36" name="TextBox 35">
            <a:extLst>
              <a:ext uri="{FF2B5EF4-FFF2-40B4-BE49-F238E27FC236}">
                <a16:creationId xmlns:a16="http://schemas.microsoft.com/office/drawing/2014/main" id="{3020A250-38B4-BC4A-9083-884C16658FFA}"/>
              </a:ext>
            </a:extLst>
          </p:cNvPr>
          <p:cNvSpPr txBox="1"/>
          <p:nvPr/>
        </p:nvSpPr>
        <p:spPr>
          <a:xfrm>
            <a:off x="7423148" y="1242403"/>
            <a:ext cx="1569469"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Document corpus</a:t>
            </a:r>
          </a:p>
        </p:txBody>
      </p:sp>
    </p:spTree>
    <p:extLst>
      <p:ext uri="{BB962C8B-B14F-4D97-AF65-F5344CB8AC3E}">
        <p14:creationId xmlns:p14="http://schemas.microsoft.com/office/powerpoint/2010/main" val="1731823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Populating Knowledge Bases</a:t>
            </a:r>
          </a:p>
        </p:txBody>
      </p:sp>
      <p:sp>
        <p:nvSpPr>
          <p:cNvPr id="3" name="Content Placeholder 2"/>
          <p:cNvSpPr>
            <a:spLocks noGrp="1"/>
          </p:cNvSpPr>
          <p:nvPr>
            <p:ph idx="1"/>
          </p:nvPr>
        </p:nvSpPr>
        <p:spPr/>
        <p:txBody>
          <a:bodyPr/>
          <a:lstStyle/>
          <a:p>
            <a:r>
              <a:rPr lang="en-US" dirty="0"/>
              <a:t>Manual creation of knowledge bases is expensive</a:t>
            </a:r>
          </a:p>
          <a:p>
            <a:pPr algn="ctr"/>
            <a:r>
              <a:rPr lang="en-US" dirty="0"/>
              <a:t>Can we produce them automatically?</a:t>
            </a:r>
          </a:p>
          <a:p>
            <a:endParaRPr lang="en-US" dirty="0"/>
          </a:p>
          <a:p>
            <a:r>
              <a:rPr lang="en-US" b="1" dirty="0"/>
              <a:t>Idea: </a:t>
            </a:r>
            <a:r>
              <a:rPr lang="en-US" dirty="0"/>
              <a:t>Extract knowledge from documents</a:t>
            </a:r>
          </a:p>
          <a:p>
            <a:r>
              <a:rPr lang="en-US" b="1" dirty="0"/>
              <a:t>Challenge: </a:t>
            </a:r>
            <a:r>
              <a:rPr lang="en-US" dirty="0"/>
              <a:t>Knowledge is encoded in natural language</a:t>
            </a:r>
          </a:p>
          <a:p>
            <a:endParaRPr lang="en-US" dirty="0"/>
          </a:p>
          <a:p>
            <a:r>
              <a:rPr lang="en-US" dirty="0"/>
              <a:t>Objectives</a:t>
            </a:r>
          </a:p>
          <a:p>
            <a:pPr marL="457200" indent="-457200">
              <a:buFont typeface="Arial" charset="0"/>
              <a:buChar char="•"/>
            </a:pPr>
            <a:r>
              <a:rPr lang="en-US" dirty="0"/>
              <a:t>Automated or accelerated </a:t>
            </a:r>
            <a:r>
              <a:rPr lang="en-US" u="sng" dirty="0"/>
              <a:t>creation of knowledge bases</a:t>
            </a:r>
          </a:p>
          <a:p>
            <a:pPr marL="457200" indent="-457200">
              <a:buFont typeface="Arial" charset="0"/>
              <a:buChar char="•"/>
            </a:pPr>
            <a:r>
              <a:rPr lang="en-US" dirty="0"/>
              <a:t>Support for </a:t>
            </a:r>
            <a:r>
              <a:rPr lang="en-US" u="sng" dirty="0"/>
              <a:t>structured search on documents</a:t>
            </a: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433062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Example</a:t>
            </a:r>
          </a:p>
        </p:txBody>
      </p:sp>
      <p:sp>
        <p:nvSpPr>
          <p:cNvPr id="3" name="Content Placeholder 2"/>
          <p:cNvSpPr>
            <a:spLocks noGrp="1"/>
          </p:cNvSpPr>
          <p:nvPr>
            <p:ph idx="1"/>
          </p:nvPr>
        </p:nvSpPr>
        <p:spPr/>
        <p:txBody>
          <a:bodyPr/>
          <a:lstStyle/>
          <a:p>
            <a:r>
              <a:rPr lang="en-US" sz="3200" dirty="0"/>
              <a:t>Pattern: </a:t>
            </a:r>
            <a:r>
              <a:rPr lang="en-US" sz="3200" b="1" dirty="0"/>
              <a:t>LOC </a:t>
            </a:r>
            <a:r>
              <a:rPr lang="en-US" sz="3200" dirty="0"/>
              <a:t>is located in </a:t>
            </a:r>
            <a:r>
              <a:rPr lang="en-US" sz="3200" b="1" dirty="0"/>
              <a:t>LOC</a:t>
            </a:r>
          </a:p>
          <a:p>
            <a:pPr lvl="1"/>
            <a:r>
              <a:rPr lang="en-US" sz="2800" dirty="0"/>
              <a:t>Mumbai </a:t>
            </a:r>
            <a:r>
              <a:rPr lang="en-US" sz="2800" b="1" dirty="0"/>
              <a:t>is located in</a:t>
            </a:r>
            <a:r>
              <a:rPr lang="en-US" sz="2800" dirty="0"/>
              <a:t> India</a:t>
            </a:r>
          </a:p>
          <a:p>
            <a:pPr lvl="1"/>
            <a:r>
              <a:rPr lang="en-US" sz="2800" dirty="0"/>
              <a:t>Adelaide </a:t>
            </a:r>
            <a:r>
              <a:rPr lang="en-US" sz="2800" b="1" dirty="0"/>
              <a:t>is located in</a:t>
            </a:r>
            <a:r>
              <a:rPr lang="en-US" sz="2800" dirty="0"/>
              <a:t> Southern Australia</a:t>
            </a:r>
          </a:p>
          <a:p>
            <a:pPr lvl="1"/>
            <a:r>
              <a:rPr lang="en-US" sz="2800" dirty="0" err="1"/>
              <a:t>Sriharikota</a:t>
            </a:r>
            <a:r>
              <a:rPr lang="en-US" sz="2800" dirty="0"/>
              <a:t> </a:t>
            </a:r>
            <a:r>
              <a:rPr lang="en-US" sz="2800" b="1" dirty="0"/>
              <a:t>is located in</a:t>
            </a:r>
            <a:r>
              <a:rPr lang="en-US" sz="2800" dirty="0"/>
              <a:t> Nellore</a:t>
            </a:r>
          </a:p>
          <a:p>
            <a:r>
              <a:rPr lang="en-US" sz="3200" dirty="0"/>
              <a:t>Search for entity pairs (Mumbai, India)</a:t>
            </a:r>
          </a:p>
          <a:p>
            <a:pPr lvl="1"/>
            <a:r>
              <a:rPr lang="en-US" sz="2800" b="1" dirty="0"/>
              <a:t>Mumbai</a:t>
            </a:r>
            <a:r>
              <a:rPr lang="en-US" sz="2800" dirty="0"/>
              <a:t> is </a:t>
            </a:r>
            <a:r>
              <a:rPr lang="en-US" sz="2800" b="1" dirty="0"/>
              <a:t>India's</a:t>
            </a:r>
            <a:r>
              <a:rPr lang="en-US" sz="2800" dirty="0"/>
              <a:t> top destination</a:t>
            </a:r>
          </a:p>
          <a:p>
            <a:pPr lvl="1"/>
            <a:r>
              <a:rPr lang="en-US" sz="2800" b="1" dirty="0"/>
              <a:t>Mumbai</a:t>
            </a:r>
            <a:r>
              <a:rPr lang="en-US" sz="2800" dirty="0"/>
              <a:t> hotels, </a:t>
            </a:r>
            <a:r>
              <a:rPr lang="en-US" sz="2800" b="1" dirty="0"/>
              <a:t>India</a:t>
            </a:r>
          </a:p>
          <a:p>
            <a:r>
              <a:rPr lang="en-US" sz="3200" dirty="0"/>
              <a:t>New patterns</a:t>
            </a:r>
          </a:p>
          <a:p>
            <a:pPr lvl="1"/>
            <a:r>
              <a:rPr lang="en-US" sz="2800" b="1" dirty="0"/>
              <a:t>LOC</a:t>
            </a:r>
            <a:r>
              <a:rPr lang="en-US" sz="2800" dirty="0"/>
              <a:t> is </a:t>
            </a:r>
            <a:r>
              <a:rPr lang="en-US" sz="2800" b="1" dirty="0"/>
              <a:t>LOC</a:t>
            </a:r>
            <a:r>
              <a:rPr lang="en-US" sz="2800" dirty="0"/>
              <a:t>’s top destination</a:t>
            </a:r>
          </a:p>
          <a:p>
            <a:pPr lvl="1"/>
            <a:r>
              <a:rPr lang="en-US" sz="2800" b="1" dirty="0"/>
              <a:t>LOC</a:t>
            </a:r>
            <a:r>
              <a:rPr lang="en-US" sz="2800" dirty="0"/>
              <a:t> hotels, </a:t>
            </a:r>
            <a:r>
              <a:rPr lang="en-US" sz="2800" b="1" dirty="0"/>
              <a:t>LOC</a:t>
            </a: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8526942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Semantic Drift</a:t>
            </a:r>
          </a:p>
        </p:txBody>
      </p:sp>
      <p:sp>
        <p:nvSpPr>
          <p:cNvPr id="3" name="Content Placeholder 2"/>
          <p:cNvSpPr>
            <a:spLocks noGrp="1"/>
          </p:cNvSpPr>
          <p:nvPr>
            <p:ph idx="1"/>
          </p:nvPr>
        </p:nvSpPr>
        <p:spPr/>
        <p:txBody>
          <a:bodyPr/>
          <a:lstStyle/>
          <a:p>
            <a:r>
              <a:rPr lang="en-US" dirty="0"/>
              <a:t>Example: The pattern </a:t>
            </a:r>
            <a:br>
              <a:rPr lang="en-US" dirty="0"/>
            </a:br>
            <a:r>
              <a:rPr lang="en-US" dirty="0"/>
              <a:t>				</a:t>
            </a:r>
            <a:r>
              <a:rPr lang="en-US" b="1" dirty="0"/>
              <a:t>LOC</a:t>
            </a:r>
            <a:r>
              <a:rPr lang="en-US" dirty="0"/>
              <a:t> hotels, </a:t>
            </a:r>
            <a:r>
              <a:rPr lang="en-US" b="1" dirty="0"/>
              <a:t>LOC</a:t>
            </a:r>
            <a:r>
              <a:rPr lang="en-US" dirty="0"/>
              <a:t> </a:t>
            </a:r>
            <a:br>
              <a:rPr lang="en-US" dirty="0"/>
            </a:br>
            <a:r>
              <a:rPr lang="en-US" dirty="0"/>
              <a:t>matches also</a:t>
            </a:r>
          </a:p>
          <a:p>
            <a:r>
              <a:rPr lang="en-US" dirty="0"/>
              <a:t>				… Geneva hotels, Lausanne hotels …</a:t>
            </a:r>
          </a:p>
          <a:p>
            <a:r>
              <a:rPr lang="en-US" dirty="0"/>
              <a:t> </a:t>
            </a:r>
            <a:br>
              <a:rPr lang="en-US" dirty="0"/>
            </a:br>
            <a:r>
              <a:rPr lang="en-US" dirty="0"/>
              <a:t>➔ Geneva is located in Lausanne?</a:t>
            </a: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73516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Confidence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33048" y="1549485"/>
                <a:ext cx="11107183" cy="5809192"/>
              </a:xfrm>
            </p:spPr>
            <p:txBody>
              <a:bodyPr/>
              <a:lstStyle/>
              <a:p>
                <a:r>
                  <a:rPr lang="en-US" dirty="0"/>
                  <a:t>Assume we have a confirmed set of pairs of mentions M</a:t>
                </a:r>
              </a:p>
              <a:p>
                <a:pPr marL="457200" indent="-457200">
                  <a:buFont typeface="Arial" panose="020B0604020202020204" pitchFamily="34" charset="0"/>
                  <a:buChar char="•"/>
                </a:pPr>
                <a:r>
                  <a:rPr lang="en-US" dirty="0"/>
                  <a:t>A new pattern should also match many of those</a:t>
                </a:r>
              </a:p>
              <a:p>
                <a:endParaRPr lang="en-US" dirty="0"/>
              </a:p>
              <a:p>
                <a14:m>
                  <m:oMath xmlns:m="http://schemas.openxmlformats.org/officeDocument/2006/math">
                    <m:sSub>
                      <m:sSubPr>
                        <m:ctrlPr>
                          <a:rPr lang="fr-CH" i="1">
                            <a:latin typeface="Cambria Math" panose="02040503050406030204" pitchFamily="18" charset="0"/>
                          </a:rPr>
                        </m:ctrlPr>
                      </m:sSubPr>
                      <m:e>
                        <m:r>
                          <a:rPr lang="fr-CH" i="1">
                            <a:latin typeface="Cambria Math" charset="0"/>
                          </a:rPr>
                          <m:t>𝐻𝑖𝑡𝑠</m:t>
                        </m:r>
                      </m:e>
                      <m:sub>
                        <m:r>
                          <a:rPr lang="fr-CH" i="1">
                            <a:latin typeface="Cambria Math" charset="0"/>
                          </a:rPr>
                          <m:t>𝑝</m:t>
                        </m:r>
                      </m:sub>
                    </m:sSub>
                  </m:oMath>
                </a14:m>
                <a:r>
                  <a:rPr lang="en-US" dirty="0"/>
                  <a:t> = number of pairs in M that a new pattern matches</a:t>
                </a:r>
              </a:p>
              <a:p>
                <a14:m>
                  <m:oMath xmlns:m="http://schemas.openxmlformats.org/officeDocument/2006/math">
                    <m:sSub>
                      <m:sSubPr>
                        <m:ctrlPr>
                          <a:rPr lang="fr-CH" i="1">
                            <a:latin typeface="Cambria Math" panose="02040503050406030204" pitchFamily="18" charset="0"/>
                          </a:rPr>
                        </m:ctrlPr>
                      </m:sSubPr>
                      <m:e>
                        <m:r>
                          <a:rPr lang="fr-CH" i="1">
                            <a:latin typeface="Cambria Math" charset="0"/>
                          </a:rPr>
                          <m:t>𝐹𝑖𝑛𝑑𝑠</m:t>
                        </m:r>
                      </m:e>
                      <m:sub>
                        <m:r>
                          <a:rPr lang="fr-CH" i="1">
                            <a:latin typeface="Cambria Math" charset="0"/>
                          </a:rPr>
                          <m:t>𝑝</m:t>
                        </m:r>
                      </m:sub>
                    </m:sSub>
                  </m:oMath>
                </a14:m>
                <a:r>
                  <a:rPr lang="en-US" dirty="0"/>
                  <a:t> = total number of pairs that a new pattern matches</a:t>
                </a:r>
              </a:p>
              <a:p>
                <a:endParaRPr lang="en-US" sz="2000" dirty="0"/>
              </a:p>
              <a:p>
                <a:r>
                  <a:rPr lang="en-US" dirty="0"/>
                  <a:t>Confidence that a new pattern finds many relevant mentions</a:t>
                </a:r>
              </a:p>
              <a:p>
                <a:pPr/>
                <a14:m>
                  <m:oMathPara xmlns:m="http://schemas.openxmlformats.org/officeDocument/2006/math">
                    <m:oMathParaPr>
                      <m:jc m:val="centerGroup"/>
                    </m:oMathParaPr>
                    <m:oMath xmlns:m="http://schemas.openxmlformats.org/officeDocument/2006/math">
                      <m:r>
                        <a:rPr lang="fr-CH" b="0" i="1" smtClean="0">
                          <a:latin typeface="Cambria Math" charset="0"/>
                        </a:rPr>
                        <m:t>𝐶𝑜𝑛𝑓</m:t>
                      </m:r>
                      <m:d>
                        <m:dPr>
                          <m:ctrlPr>
                            <a:rPr lang="fr-CH" b="0" i="1" smtClean="0">
                              <a:latin typeface="Cambria Math" panose="02040503050406030204" pitchFamily="18" charset="0"/>
                            </a:rPr>
                          </m:ctrlPr>
                        </m:dPr>
                        <m:e>
                          <m:r>
                            <a:rPr lang="fr-CH" b="0" i="1" smtClean="0">
                              <a:latin typeface="Cambria Math" charset="0"/>
                            </a:rPr>
                            <m:t>𝑝</m:t>
                          </m:r>
                        </m:e>
                      </m:d>
                      <m:r>
                        <a:rPr lang="fr-CH" b="0" i="1" smtClean="0">
                          <a:latin typeface="Cambria Math" charset="0"/>
                        </a:rPr>
                        <m:t>=</m:t>
                      </m:r>
                      <m:f>
                        <m:fPr>
                          <m:ctrlPr>
                            <a:rPr lang="fr-CH" b="0" i="1" smtClean="0">
                              <a:latin typeface="Cambria Math" panose="02040503050406030204" pitchFamily="18" charset="0"/>
                            </a:rPr>
                          </m:ctrlPr>
                        </m:fPr>
                        <m:num>
                          <m:sSub>
                            <m:sSubPr>
                              <m:ctrlPr>
                                <a:rPr lang="fr-CH" b="0" i="1" smtClean="0">
                                  <a:latin typeface="Cambria Math" panose="02040503050406030204" pitchFamily="18" charset="0"/>
                                </a:rPr>
                              </m:ctrlPr>
                            </m:sSubPr>
                            <m:e>
                              <m:r>
                                <a:rPr lang="fr-CH" b="0" i="1" smtClean="0">
                                  <a:latin typeface="Cambria Math" charset="0"/>
                                </a:rPr>
                                <m:t>𝐻𝑖𝑡𝑠</m:t>
                              </m:r>
                            </m:e>
                            <m:sub>
                              <m:r>
                                <a:rPr lang="fr-CH" b="0" i="1" smtClean="0">
                                  <a:latin typeface="Cambria Math" charset="0"/>
                                </a:rPr>
                                <m:t>𝑝</m:t>
                              </m:r>
                            </m:sub>
                          </m:sSub>
                        </m:num>
                        <m:den>
                          <m:sSub>
                            <m:sSubPr>
                              <m:ctrlPr>
                                <a:rPr lang="fr-CH" b="0" i="1" smtClean="0">
                                  <a:latin typeface="Cambria Math" panose="02040503050406030204" pitchFamily="18" charset="0"/>
                                </a:rPr>
                              </m:ctrlPr>
                            </m:sSubPr>
                            <m:e>
                              <m:r>
                                <a:rPr lang="fr-CH" b="0" i="1" smtClean="0">
                                  <a:latin typeface="Cambria Math" charset="0"/>
                                </a:rPr>
                                <m:t>𝐹𝑖𝑛𝑑𝑠</m:t>
                              </m:r>
                            </m:e>
                            <m:sub>
                              <m:r>
                                <a:rPr lang="fr-CH" b="0" i="1" smtClean="0">
                                  <a:latin typeface="Cambria Math" charset="0"/>
                                </a:rPr>
                                <m:t>𝑝</m:t>
                              </m:r>
                            </m:sub>
                          </m:sSub>
                        </m:den>
                      </m:f>
                      <m:r>
                        <m:rPr>
                          <m:sty m:val="p"/>
                        </m:rPr>
                        <a:rPr lang="fr-CH" b="0" i="0" smtClean="0">
                          <a:latin typeface="Cambria Math" charset="0"/>
                        </a:rPr>
                        <m:t>log</m:t>
                      </m:r>
                      <m:r>
                        <a:rPr lang="fr-CH" b="0" i="1" smtClean="0">
                          <a:latin typeface="Cambria Math" charset="0"/>
                        </a:rPr>
                        <m:t>⁡(</m:t>
                      </m:r>
                      <m:sSub>
                        <m:sSubPr>
                          <m:ctrlPr>
                            <a:rPr lang="fr-CH" b="0" i="1" smtClean="0">
                              <a:latin typeface="Cambria Math" panose="02040503050406030204" pitchFamily="18" charset="0"/>
                            </a:rPr>
                          </m:ctrlPr>
                        </m:sSubPr>
                        <m:e>
                          <m:r>
                            <a:rPr lang="fr-CH" b="0" i="1" smtClean="0">
                              <a:latin typeface="Cambria Math" charset="0"/>
                            </a:rPr>
                            <m:t>𝐹𝑖𝑛𝑑𝑠</m:t>
                          </m:r>
                        </m:e>
                        <m:sub>
                          <m:r>
                            <a:rPr lang="fr-CH" b="0" i="1" smtClean="0">
                              <a:latin typeface="Cambria Math" charset="0"/>
                            </a:rPr>
                            <m:t>𝑝</m:t>
                          </m:r>
                        </m:sub>
                      </m:sSub>
                      <m:r>
                        <a:rPr lang="fr-CH" b="0" i="1" smtClean="0">
                          <a:latin typeface="Cambria Math" charset="0"/>
                        </a:rPr>
                        <m:t>)</m:t>
                      </m:r>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33048" y="1549485"/>
                <a:ext cx="11107183" cy="5809192"/>
              </a:xfrm>
              <a:blipFill>
                <a:blip r:embed="rId3"/>
                <a:stretch>
                  <a:fillRect l="-1256" t="-1310" b="-4367"/>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480449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1BA01-8723-545D-7C06-5D2CAC89C31A}"/>
              </a:ext>
            </a:extLst>
          </p:cNvPr>
          <p:cNvSpPr>
            <a:spLocks noGrp="1"/>
          </p:cNvSpPr>
          <p:nvPr>
            <p:ph type="title"/>
          </p:nvPr>
        </p:nvSpPr>
        <p:spPr/>
        <p:txBody>
          <a:bodyPr/>
          <a:lstStyle/>
          <a:p>
            <a:r>
              <a:rPr lang="en-CH" dirty="0"/>
              <a:t>Confidence in Statements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F6D24D-2975-9177-C1D1-7056EDCA5A05}"/>
                  </a:ext>
                </a:extLst>
              </p:cNvPr>
              <p:cNvSpPr>
                <a:spLocks noGrp="1"/>
              </p:cNvSpPr>
              <p:nvPr>
                <p:ph idx="1"/>
              </p:nvPr>
            </p:nvSpPr>
            <p:spPr/>
            <p:txBody>
              <a:bodyPr/>
              <a:lstStyle/>
              <a:p>
                <a:r>
                  <a:rPr lang="en-CH" dirty="0"/>
                  <a:t>A candidate statement </a:t>
                </a:r>
                <a14:m>
                  <m:oMath xmlns:m="http://schemas.openxmlformats.org/officeDocument/2006/math">
                    <m:r>
                      <a:rPr lang="en-CH" i="1" dirty="0" smtClean="0">
                        <a:latin typeface="Cambria Math" panose="02040503050406030204" pitchFamily="18" charset="0"/>
                      </a:rPr>
                      <m:t>𝑠</m:t>
                    </m:r>
                  </m:oMath>
                </a14:m>
                <a:r>
                  <a:rPr lang="en-CH" dirty="0"/>
                  <a:t> may match a set of patterns </a:t>
                </a:r>
                <a14:m>
                  <m:oMath xmlns:m="http://schemas.openxmlformats.org/officeDocument/2006/math">
                    <m:r>
                      <a:rPr lang="en-CH" i="1" dirty="0" smtClean="0">
                        <a:latin typeface="Cambria Math" panose="02040503050406030204" pitchFamily="18" charset="0"/>
                      </a:rPr>
                      <m:t>𝑃</m:t>
                    </m:r>
                  </m:oMath>
                </a14:m>
                <a:endParaRPr lang="en-CH" dirty="0"/>
              </a:p>
              <a:p>
                <a:pPr marL="457200" indent="-457200">
                  <a:buFont typeface="Arial" panose="020B0604020202020204" pitchFamily="34" charset="0"/>
                  <a:buChar char="•"/>
                </a:pPr>
                <a:r>
                  <a:rPr lang="en-GB" dirty="0"/>
                  <a:t>E</a:t>
                </a:r>
                <a:r>
                  <a:rPr lang="en-CH" dirty="0"/>
                  <a:t>ach pattern w</a:t>
                </a:r>
                <a:r>
                  <a:rPr lang="en-GB" dirty="0"/>
                  <a:t>it</a:t>
                </a:r>
                <a:r>
                  <a:rPr lang="en-CH" dirty="0"/>
                  <a:t>h a given confidence</a:t>
                </a:r>
              </a:p>
              <a:p>
                <a:r>
                  <a:rPr lang="en-CH" dirty="0"/>
                  <a:t>Assuming confidence is a probability</a:t>
                </a:r>
              </a:p>
              <a:p>
                <a:endParaRPr lang="en-CH" dirty="0"/>
              </a:p>
              <a:p>
                <a:r>
                  <a:rPr lang="en-CH" dirty="0"/>
                  <a:t>Probability that the statement </a:t>
                </a:r>
                <a14:m>
                  <m:oMath xmlns:m="http://schemas.openxmlformats.org/officeDocument/2006/math">
                    <m:r>
                      <a:rPr lang="en-CH" i="1" dirty="0" smtClean="0">
                        <a:latin typeface="Cambria Math" panose="02040503050406030204" pitchFamily="18" charset="0"/>
                      </a:rPr>
                      <m:t>𝑠</m:t>
                    </m:r>
                  </m:oMath>
                </a14:m>
                <a:r>
                  <a:rPr lang="en-CH" dirty="0"/>
                  <a:t> is correct</a:t>
                </a:r>
              </a:p>
              <a:p>
                <a:pPr/>
                <a14:m>
                  <m:oMathPara xmlns:m="http://schemas.openxmlformats.org/officeDocument/2006/math">
                    <m:oMathParaPr>
                      <m:jc m:val="centerGroup"/>
                    </m:oMathParaPr>
                    <m:oMath xmlns:m="http://schemas.openxmlformats.org/officeDocument/2006/math">
                      <m:r>
                        <a:rPr lang="fr-CH" b="0" i="1" smtClean="0">
                          <a:latin typeface="Cambria Math" panose="02040503050406030204" pitchFamily="18" charset="0"/>
                        </a:rPr>
                        <m:t>𝐶𝑜𝑛𝑓</m:t>
                      </m:r>
                      <m:d>
                        <m:dPr>
                          <m:ctrlPr>
                            <a:rPr lang="fr-CH" b="0" i="1" smtClean="0">
                              <a:latin typeface="Cambria Math" panose="02040503050406030204" pitchFamily="18" charset="0"/>
                            </a:rPr>
                          </m:ctrlPr>
                        </m:dPr>
                        <m:e>
                          <m:r>
                            <a:rPr lang="fr-CH" b="0" i="1" smtClean="0">
                              <a:latin typeface="Cambria Math" panose="02040503050406030204" pitchFamily="18" charset="0"/>
                            </a:rPr>
                            <m:t>𝑠</m:t>
                          </m:r>
                        </m:e>
                      </m:d>
                      <m:r>
                        <a:rPr lang="fr-CH" b="0" i="1" smtClean="0">
                          <a:latin typeface="Cambria Math" panose="02040503050406030204" pitchFamily="18" charset="0"/>
                        </a:rPr>
                        <m:t>=1−</m:t>
                      </m:r>
                      <m:nary>
                        <m:naryPr>
                          <m:chr m:val="∏"/>
                          <m:supHide m:val="on"/>
                          <m:ctrlPr>
                            <a:rPr lang="fr-CH" b="0" i="1" smtClean="0">
                              <a:latin typeface="Cambria Math" panose="02040503050406030204" pitchFamily="18" charset="0"/>
                            </a:rPr>
                          </m:ctrlPr>
                        </m:naryPr>
                        <m:sub>
                          <m:r>
                            <m:rPr>
                              <m:brk m:alnAt="7"/>
                            </m:rPr>
                            <a:rPr lang="fr-CH" b="0" i="1" smtClean="0">
                              <a:latin typeface="Cambria Math" panose="02040503050406030204" pitchFamily="18" charset="0"/>
                            </a:rPr>
                            <m:t>𝑝</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𝑃</m:t>
                          </m:r>
                        </m:sub>
                        <m:sup/>
                        <m:e>
                          <m:r>
                            <a:rPr lang="fr-CH" b="0" i="1" smtClean="0">
                              <a:latin typeface="Cambria Math" panose="02040503050406030204" pitchFamily="18" charset="0"/>
                            </a:rPr>
                            <m:t>(1−</m:t>
                          </m:r>
                          <m:r>
                            <a:rPr lang="fr-CH" b="0" i="1" smtClean="0">
                              <a:latin typeface="Cambria Math" panose="02040503050406030204" pitchFamily="18" charset="0"/>
                            </a:rPr>
                            <m:t>𝐶𝑜𝑛𝑓</m:t>
                          </m:r>
                          <m:d>
                            <m:dPr>
                              <m:ctrlPr>
                                <a:rPr lang="fr-CH" b="0" i="1" smtClean="0">
                                  <a:latin typeface="Cambria Math" panose="02040503050406030204" pitchFamily="18" charset="0"/>
                                </a:rPr>
                              </m:ctrlPr>
                            </m:dPr>
                            <m:e>
                              <m:r>
                                <a:rPr lang="fr-CH" b="0" i="1" smtClean="0">
                                  <a:latin typeface="Cambria Math" panose="02040503050406030204" pitchFamily="18" charset="0"/>
                                </a:rPr>
                                <m:t>𝑝</m:t>
                              </m:r>
                            </m:e>
                          </m:d>
                          <m:r>
                            <a:rPr lang="fr-CH" b="0" i="1" smtClean="0">
                              <a:latin typeface="Cambria Math" panose="02040503050406030204" pitchFamily="18" charset="0"/>
                            </a:rPr>
                            <m:t>)</m:t>
                          </m:r>
                        </m:e>
                      </m:nary>
                    </m:oMath>
                  </m:oMathPara>
                </a14:m>
                <a:endParaRPr lang="en-CH" dirty="0"/>
              </a:p>
              <a:p>
                <a:r>
                  <a:rPr lang="en-CH" dirty="0"/>
                  <a:t>Only statements with sufficient confidence are used to infer new patterns</a:t>
                </a:r>
              </a:p>
            </p:txBody>
          </p:sp>
        </mc:Choice>
        <mc:Fallback xmlns="">
          <p:sp>
            <p:nvSpPr>
              <p:cNvPr id="3" name="Content Placeholder 2">
                <a:extLst>
                  <a:ext uri="{FF2B5EF4-FFF2-40B4-BE49-F238E27FC236}">
                    <a16:creationId xmlns:a16="http://schemas.microsoft.com/office/drawing/2014/main" id="{B8F6D24D-2975-9177-C1D1-7056EDCA5A05}"/>
                  </a:ext>
                </a:extLst>
              </p:cNvPr>
              <p:cNvSpPr>
                <a:spLocks noGrp="1" noRot="1" noChangeAspect="1" noMove="1" noResize="1" noEditPoints="1" noAdjustHandles="1" noChangeArrowheads="1" noChangeShapeType="1" noTextEdit="1"/>
              </p:cNvSpPr>
              <p:nvPr>
                <p:ph idx="1"/>
              </p:nvPr>
            </p:nvSpPr>
            <p:spPr>
              <a:blipFill>
                <a:blip r:embed="rId3"/>
                <a:stretch>
                  <a:fillRect l="-1412" t="-1307" b="-23312"/>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CCF3712C-197A-CE3A-F48A-389FD67CB8B1}"/>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644717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4.3.3.4 Distant Supervision</a:t>
            </a:r>
          </a:p>
        </p:txBody>
      </p:sp>
      <p:sp>
        <p:nvSpPr>
          <p:cNvPr id="3" name="Content Placeholder 2"/>
          <p:cNvSpPr>
            <a:spLocks noGrp="1"/>
          </p:cNvSpPr>
          <p:nvPr>
            <p:ph idx="1"/>
          </p:nvPr>
        </p:nvSpPr>
        <p:spPr/>
        <p:txBody>
          <a:bodyPr/>
          <a:lstStyle/>
          <a:p>
            <a:r>
              <a:rPr lang="en-US" dirty="0"/>
              <a:t>No Training Data? </a:t>
            </a:r>
            <a:r>
              <a:rPr lang="en-US" b="1" dirty="0"/>
              <a:t>Idea</a:t>
            </a:r>
            <a:r>
              <a:rPr lang="en-US" dirty="0"/>
              <a:t>: use existing knowledge bases to collect training data for building a classifier</a:t>
            </a:r>
          </a:p>
          <a:p>
            <a:pPr lvl="1"/>
            <a:r>
              <a:rPr lang="en-US" dirty="0"/>
              <a:t>Combines advantages of bootstrapping with supervised learning</a:t>
            </a:r>
          </a:p>
          <a:p>
            <a:endParaRPr lang="en-US" dirty="0"/>
          </a:p>
          <a:p>
            <a:r>
              <a:rPr lang="en-US" sz="3200" dirty="0"/>
              <a:t>Example: learning PLACE-OF-BIRTH</a:t>
            </a:r>
          </a:p>
          <a:p>
            <a:endParaRPr lang="en-US" sz="3200" dirty="0"/>
          </a:p>
          <a:p>
            <a:r>
              <a:rPr lang="en-US" sz="3200" dirty="0" err="1"/>
              <a:t>WikiData</a:t>
            </a:r>
            <a:r>
              <a:rPr lang="en-US" sz="3200" dirty="0"/>
              <a:t> has many positive examples!</a:t>
            </a:r>
          </a:p>
          <a:p>
            <a:endParaRPr lang="en-US" dirty="0"/>
          </a:p>
          <a:p>
            <a:endParaRPr lang="en-US"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1719" y="4317576"/>
            <a:ext cx="5007273" cy="3128869"/>
          </a:xfrm>
          <a:prstGeom prst="rect">
            <a:avLst/>
          </a:prstGeom>
        </p:spPr>
      </p:pic>
    </p:spTree>
    <p:extLst>
      <p:ext uri="{BB962C8B-B14F-4D97-AF65-F5344CB8AC3E}">
        <p14:creationId xmlns:p14="http://schemas.microsoft.com/office/powerpoint/2010/main" val="9083811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E3A1D-ED0A-7048-AF7E-AEF989EA1F07}"/>
              </a:ext>
            </a:extLst>
          </p:cNvPr>
          <p:cNvSpPr>
            <a:spLocks noGrp="1"/>
          </p:cNvSpPr>
          <p:nvPr>
            <p:ph type="title"/>
          </p:nvPr>
        </p:nvSpPr>
        <p:spPr/>
        <p:txBody>
          <a:bodyPr/>
          <a:lstStyle/>
          <a:p>
            <a:r>
              <a:rPr lang="en-US"/>
              <a:t>Linking Text to Knowledge Bases</a:t>
            </a:r>
          </a:p>
        </p:txBody>
      </p:sp>
      <p:sp>
        <p:nvSpPr>
          <p:cNvPr id="3" name="Content Placeholder 2">
            <a:extLst>
              <a:ext uri="{FF2B5EF4-FFF2-40B4-BE49-F238E27FC236}">
                <a16:creationId xmlns:a16="http://schemas.microsoft.com/office/drawing/2014/main" id="{F676CB0E-ADAE-C14B-80EB-1C8CD4D505F8}"/>
              </a:ext>
            </a:extLst>
          </p:cNvPr>
          <p:cNvSpPr>
            <a:spLocks noGrp="1"/>
          </p:cNvSpPr>
          <p:nvPr>
            <p:ph idx="1"/>
          </p:nvPr>
        </p:nvSpPr>
        <p:spPr/>
        <p:txBody>
          <a:bodyPr/>
          <a:lstStyle/>
          <a:p>
            <a:r>
              <a:rPr lang="en-US"/>
              <a:t>Using Entity extraction, entity mentions in text can be linked to corresponding mentions in a knowledge base</a:t>
            </a:r>
          </a:p>
        </p:txBody>
      </p:sp>
      <p:sp>
        <p:nvSpPr>
          <p:cNvPr id="4" name="Footer Placeholder 3">
            <a:extLst>
              <a:ext uri="{FF2B5EF4-FFF2-40B4-BE49-F238E27FC236}">
                <a16:creationId xmlns:a16="http://schemas.microsoft.com/office/drawing/2014/main" id="{04C2B127-CDE6-D541-A74B-DA2CAF425142}"/>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graphicFrame>
        <p:nvGraphicFramePr>
          <p:cNvPr id="6" name="Content Placeholder 7">
            <a:extLst>
              <a:ext uri="{FF2B5EF4-FFF2-40B4-BE49-F238E27FC236}">
                <a16:creationId xmlns:a16="http://schemas.microsoft.com/office/drawing/2014/main" id="{6F9BE0CF-6526-2544-9DE5-DFF47969B32F}"/>
              </a:ext>
            </a:extLst>
          </p:cNvPr>
          <p:cNvGraphicFramePr>
            <a:graphicFrameLocks/>
          </p:cNvGraphicFramePr>
          <p:nvPr>
            <p:extLst>
              <p:ext uri="{D42A27DB-BD31-4B8C-83A1-F6EECF244321}">
                <p14:modId xmlns:p14="http://schemas.microsoft.com/office/powerpoint/2010/main" val="3646408750"/>
              </p:ext>
            </p:extLst>
          </p:nvPr>
        </p:nvGraphicFramePr>
        <p:xfrm>
          <a:off x="539031" y="3564699"/>
          <a:ext cx="10790241" cy="3142292"/>
        </p:xfrm>
        <a:graphic>
          <a:graphicData uri="http://schemas.openxmlformats.org/drawingml/2006/table">
            <a:tbl>
              <a:tblPr firstRow="1" bandRow="1">
                <a:tableStyleId>{5C22544A-7EE6-4342-B048-85BDC9FD1C3A}</a:tableStyleId>
              </a:tblPr>
              <a:tblGrid>
                <a:gridCol w="1541463">
                  <a:extLst>
                    <a:ext uri="{9D8B030D-6E8A-4147-A177-3AD203B41FA5}">
                      <a16:colId xmlns:a16="http://schemas.microsoft.com/office/drawing/2014/main" val="1987493981"/>
                    </a:ext>
                  </a:extLst>
                </a:gridCol>
                <a:gridCol w="1541463">
                  <a:extLst>
                    <a:ext uri="{9D8B030D-6E8A-4147-A177-3AD203B41FA5}">
                      <a16:colId xmlns:a16="http://schemas.microsoft.com/office/drawing/2014/main" val="2035528336"/>
                    </a:ext>
                  </a:extLst>
                </a:gridCol>
                <a:gridCol w="1541463">
                  <a:extLst>
                    <a:ext uri="{9D8B030D-6E8A-4147-A177-3AD203B41FA5}">
                      <a16:colId xmlns:a16="http://schemas.microsoft.com/office/drawing/2014/main" val="495576968"/>
                    </a:ext>
                  </a:extLst>
                </a:gridCol>
                <a:gridCol w="1541463">
                  <a:extLst>
                    <a:ext uri="{9D8B030D-6E8A-4147-A177-3AD203B41FA5}">
                      <a16:colId xmlns:a16="http://schemas.microsoft.com/office/drawing/2014/main" val="71968085"/>
                    </a:ext>
                  </a:extLst>
                </a:gridCol>
                <a:gridCol w="1541463">
                  <a:extLst>
                    <a:ext uri="{9D8B030D-6E8A-4147-A177-3AD203B41FA5}">
                      <a16:colId xmlns:a16="http://schemas.microsoft.com/office/drawing/2014/main" val="2948759970"/>
                    </a:ext>
                  </a:extLst>
                </a:gridCol>
                <a:gridCol w="1541463">
                  <a:extLst>
                    <a:ext uri="{9D8B030D-6E8A-4147-A177-3AD203B41FA5}">
                      <a16:colId xmlns:a16="http://schemas.microsoft.com/office/drawing/2014/main" val="2865805655"/>
                    </a:ext>
                  </a:extLst>
                </a:gridCol>
                <a:gridCol w="1541463">
                  <a:extLst>
                    <a:ext uri="{9D8B030D-6E8A-4147-A177-3AD203B41FA5}">
                      <a16:colId xmlns:a16="http://schemas.microsoft.com/office/drawing/2014/main" val="1266864919"/>
                    </a:ext>
                  </a:extLst>
                </a:gridCol>
              </a:tblGrid>
              <a:tr h="370840">
                <a:tc gridSpan="2">
                  <a:txBody>
                    <a:bodyPr/>
                    <a:lstStyle/>
                    <a:p>
                      <a:pPr algn="ctr"/>
                      <a:r>
                        <a:rPr lang="en-US" sz="1600">
                          <a:latin typeface="Calibri" panose="020F0502020204030204" pitchFamily="34" charset="0"/>
                          <a:cs typeface="Calibri" panose="020F0502020204030204" pitchFamily="34" charset="0"/>
                        </a:rPr>
                        <a:t>Entities</a:t>
                      </a:r>
                    </a:p>
                  </a:txBody>
                  <a:tcPr>
                    <a:solidFill>
                      <a:schemeClr val="tx1"/>
                    </a:solidFill>
                  </a:tcPr>
                </a:tc>
                <a:tc hMerge="1">
                  <a:txBody>
                    <a:bodyPr/>
                    <a:lstStyle/>
                    <a:p>
                      <a:endParaRPr lang="en-US" sz="1600">
                        <a:latin typeface="Calibri" panose="020F0502020204030204" pitchFamily="34" charset="0"/>
                        <a:cs typeface="Calibri" panose="020F0502020204030204" pitchFamily="34" charset="0"/>
                      </a:endParaRPr>
                    </a:p>
                  </a:txBody>
                  <a:tcPr/>
                </a:tc>
                <a:tc gridSpan="3">
                  <a:txBody>
                    <a:bodyPr/>
                    <a:lstStyle/>
                    <a:p>
                      <a:pPr algn="ctr"/>
                      <a:r>
                        <a:rPr lang="en-US" sz="1600" dirty="0">
                          <a:latin typeface="Calibri" panose="020F0502020204030204" pitchFamily="34" charset="0"/>
                          <a:cs typeface="Calibri" panose="020F0502020204030204" pitchFamily="34" charset="0"/>
                        </a:rPr>
                        <a:t>Text Features</a:t>
                      </a:r>
                    </a:p>
                  </a:txBody>
                  <a:tcPr>
                    <a:solidFill>
                      <a:schemeClr val="tx1"/>
                    </a:solidFill>
                  </a:tcPr>
                </a:tc>
                <a:tc hMerge="1">
                  <a:txBody>
                    <a:bodyPr/>
                    <a:lstStyle/>
                    <a:p>
                      <a:endParaRPr lang="en-US" sz="1600">
                        <a:latin typeface="Calibri" panose="020F0502020204030204" pitchFamily="34" charset="0"/>
                        <a:cs typeface="Calibri" panose="020F0502020204030204" pitchFamily="34" charset="0"/>
                      </a:endParaRPr>
                    </a:p>
                  </a:txBody>
                  <a:tcPr/>
                </a:tc>
                <a:tc hMerge="1">
                  <a:txBody>
                    <a:bodyPr/>
                    <a:lstStyle/>
                    <a:p>
                      <a:endParaRPr lang="en-US" sz="1600">
                        <a:latin typeface="Calibri" panose="020F0502020204030204" pitchFamily="34" charset="0"/>
                        <a:cs typeface="Calibri" panose="020F0502020204030204" pitchFamily="34" charset="0"/>
                      </a:endParaRPr>
                    </a:p>
                  </a:txBody>
                  <a:tcPr/>
                </a:tc>
                <a:tc gridSpan="2">
                  <a:txBody>
                    <a:bodyPr/>
                    <a:lstStyle/>
                    <a:p>
                      <a:pPr algn="ctr"/>
                      <a:r>
                        <a:rPr lang="en-US" sz="1600">
                          <a:latin typeface="Calibri" panose="020F0502020204030204" pitchFamily="34" charset="0"/>
                          <a:cs typeface="Calibri" panose="020F0502020204030204" pitchFamily="34" charset="0"/>
                        </a:rPr>
                        <a:t>Relation from knowledge base</a:t>
                      </a:r>
                    </a:p>
                  </a:txBody>
                  <a:tcPr>
                    <a:solidFill>
                      <a:schemeClr val="tx1"/>
                    </a:solidFill>
                  </a:tcPr>
                </a:tc>
                <a:tc hMerge="1">
                  <a:txBody>
                    <a:bodyPr/>
                    <a:lstStyle/>
                    <a:p>
                      <a:endParaRPr lang="en-US" sz="16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983680919"/>
                  </a:ext>
                </a:extLst>
              </a:tr>
              <a:tr h="370840">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Entity 1</a:t>
                      </a:r>
                    </a:p>
                  </a:txBody>
                  <a:tcPr>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Entity 2</a:t>
                      </a:r>
                    </a:p>
                  </a:txBody>
                  <a:tcPr>
                    <a:lnR w="12700" cap="flat" cmpd="sng" algn="ctr">
                      <a:solidFill>
                        <a:schemeClr val="tx1"/>
                      </a:solidFill>
                      <a:prstDash val="solid"/>
                      <a:round/>
                      <a:headEnd type="none" w="med" len="med"/>
                      <a:tailEnd type="none" w="med" len="med"/>
                    </a:lnR>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PER was born in LOC</a:t>
                      </a:r>
                    </a:p>
                  </a:txBody>
                  <a:tcPr>
                    <a:lnL w="12700" cap="flat" cmpd="sng" algn="ctr">
                      <a:solidFill>
                        <a:schemeClr val="tx1"/>
                      </a:solidFill>
                      <a:prstDash val="solid"/>
                      <a:round/>
                      <a:headEnd type="none" w="med" len="med"/>
                      <a:tailEnd type="none" w="med" len="med"/>
                    </a:lnL>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PER was born to PER</a:t>
                      </a:r>
                    </a:p>
                  </a:txBody>
                  <a:tcPr>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PER and PER</a:t>
                      </a:r>
                    </a:p>
                  </a:txBody>
                  <a:tcPr>
                    <a:lnR w="12700" cap="flat" cmpd="sng" algn="ctr">
                      <a:solidFill>
                        <a:schemeClr val="tx1"/>
                      </a:solidFill>
                      <a:prstDash val="solid"/>
                      <a:round/>
                      <a:headEnd type="none" w="med" len="med"/>
                      <a:tailEnd type="none" w="med" len="med"/>
                    </a:lnR>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Birthplace(X,Y)</a:t>
                      </a:r>
                    </a:p>
                  </a:txBody>
                  <a:tcPr>
                    <a:lnL w="12700" cap="flat" cmpd="sng" algn="ctr">
                      <a:solidFill>
                        <a:schemeClr val="tx1"/>
                      </a:solidFill>
                      <a:prstDash val="solid"/>
                      <a:round/>
                      <a:headEnd type="none" w="med" len="med"/>
                      <a:tailEnd type="none" w="med" len="med"/>
                    </a:lnL>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Married(X,Y)</a:t>
                      </a:r>
                    </a:p>
                  </a:txBody>
                  <a:tcPr>
                    <a:solidFill>
                      <a:schemeClr val="tx1"/>
                    </a:solidFill>
                  </a:tcPr>
                </a:tc>
                <a:extLst>
                  <a:ext uri="{0D108BD9-81ED-4DB2-BD59-A6C34878D82A}">
                    <a16:rowId xmlns:a16="http://schemas.microsoft.com/office/drawing/2014/main" val="1930958881"/>
                  </a:ext>
                </a:extLst>
              </a:tr>
              <a:tr h="370840">
                <a:tc>
                  <a:txBody>
                    <a:bodyPr/>
                    <a:lstStyle/>
                    <a:p>
                      <a:r>
                        <a:rPr lang="en-US" sz="1600">
                          <a:latin typeface="Calibri" panose="020F0502020204030204" pitchFamily="34" charset="0"/>
                          <a:cs typeface="Calibri" panose="020F0502020204030204" pitchFamily="34" charset="0"/>
                        </a:rPr>
                        <a:t>John Lennon</a:t>
                      </a:r>
                    </a:p>
                  </a:txBody>
                  <a:tcPr/>
                </a:tc>
                <a:tc>
                  <a:txBody>
                    <a:bodyPr/>
                    <a:lstStyle/>
                    <a:p>
                      <a:r>
                        <a:rPr lang="en-US" sz="1600">
                          <a:latin typeface="Calibri" panose="020F0502020204030204" pitchFamily="34" charset="0"/>
                          <a:cs typeface="Calibri" panose="020F0502020204030204" pitchFamily="34" charset="0"/>
                        </a:rPr>
                        <a:t>Liverpool</a:t>
                      </a:r>
                    </a:p>
                  </a:txBody>
                  <a:tcPr>
                    <a:lnR w="12700" cap="flat" cmpd="sng" algn="ctr">
                      <a:solidFill>
                        <a:schemeClr val="tx1"/>
                      </a:solidFill>
                      <a:prstDash val="solid"/>
                      <a:round/>
                      <a:headEnd type="none" w="med" len="med"/>
                      <a:tailEnd type="none" w="med" len="med"/>
                    </a:lnR>
                  </a:tcPr>
                </a:tc>
                <a:tc>
                  <a:txBody>
                    <a:bodyPr/>
                    <a:lstStyle/>
                    <a:p>
                      <a:pPr algn="ctr"/>
                      <a:r>
                        <a:rPr lang="en-US" sz="1600">
                          <a:latin typeface="Calibri" panose="020F0502020204030204" pitchFamily="34" charset="0"/>
                          <a:cs typeface="Calibri" panose="020F0502020204030204" pitchFamily="34" charset="0"/>
                        </a:rPr>
                        <a:t>x</a:t>
                      </a:r>
                    </a:p>
                  </a:txBody>
                  <a:tcPr>
                    <a:lnL w="12700" cap="flat" cmpd="sng" algn="ctr">
                      <a:solidFill>
                        <a:schemeClr val="tx1"/>
                      </a:solidFill>
                      <a:prstDash val="solid"/>
                      <a:round/>
                      <a:headEnd type="none" w="med" len="med"/>
                      <a:tailEnd type="none" w="med" len="med"/>
                    </a:lnL>
                  </a:tcPr>
                </a:tc>
                <a:tc>
                  <a:txBody>
                    <a:bodyPr/>
                    <a:lstStyle/>
                    <a:p>
                      <a:pPr algn="ctr"/>
                      <a:endParaRPr lang="en-US" sz="1600">
                        <a:latin typeface="Calibri" panose="020F0502020204030204" pitchFamily="34" charset="0"/>
                        <a:cs typeface="Calibri" panose="020F0502020204030204" pitchFamily="34" charset="0"/>
                      </a:endParaRPr>
                    </a:p>
                  </a:txBody>
                  <a:tcPr/>
                </a:tc>
                <a:tc>
                  <a:txBody>
                    <a:bodyPr/>
                    <a:lstStyle/>
                    <a:p>
                      <a:pPr algn="ctr"/>
                      <a:endParaRPr lang="en-US" sz="1600">
                        <a:latin typeface="Calibri" panose="020F0502020204030204" pitchFamily="34" charset="0"/>
                        <a:cs typeface="Calibri" panose="020F0502020204030204" pitchFamily="34" charset="0"/>
                      </a:endParaRPr>
                    </a:p>
                  </a:txBody>
                  <a:tcPr>
                    <a:lnR w="12700" cap="flat" cmpd="sng" algn="ctr">
                      <a:solidFill>
                        <a:schemeClr val="tx1"/>
                      </a:solidFill>
                      <a:prstDash val="solid"/>
                      <a:round/>
                      <a:headEnd type="none" w="med" len="med"/>
                      <a:tailEnd type="none" w="med" len="med"/>
                    </a:lnR>
                  </a:tcPr>
                </a:tc>
                <a:tc>
                  <a:txBody>
                    <a:bodyPr/>
                    <a:lstStyle/>
                    <a:p>
                      <a:pPr algn="ctr"/>
                      <a:r>
                        <a:rPr lang="en-US" sz="1600">
                          <a:latin typeface="Calibri" panose="020F0502020204030204" pitchFamily="34" charset="0"/>
                          <a:cs typeface="Calibri" panose="020F0502020204030204" pitchFamily="34" charset="0"/>
                        </a:rPr>
                        <a:t>?</a:t>
                      </a:r>
                    </a:p>
                  </a:txBody>
                  <a:tcPr>
                    <a:lnL w="12700" cap="flat" cmpd="sng" algn="ctr">
                      <a:solidFill>
                        <a:schemeClr val="tx1"/>
                      </a:solidFill>
                      <a:prstDash val="solid"/>
                      <a:round/>
                      <a:headEnd type="none" w="med" len="med"/>
                      <a:tailEnd type="none" w="med" len="med"/>
                    </a:lnL>
                  </a:tcPr>
                </a:tc>
                <a:tc>
                  <a:txBody>
                    <a:bodyPr/>
                    <a:lstStyle/>
                    <a:p>
                      <a:pPr algn="ctr"/>
                      <a:endParaRPr lang="en-US" sz="16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300526654"/>
                  </a:ext>
                </a:extLst>
              </a:tr>
              <a:tr h="370840">
                <a:tc>
                  <a:txBody>
                    <a:bodyPr/>
                    <a:lstStyle/>
                    <a:p>
                      <a:r>
                        <a:rPr lang="en-US" sz="1600">
                          <a:latin typeface="Calibri" panose="020F0502020204030204" pitchFamily="34" charset="0"/>
                          <a:cs typeface="Calibri" panose="020F0502020204030204" pitchFamily="34" charset="0"/>
                        </a:rPr>
                        <a:t>John Lennon</a:t>
                      </a:r>
                    </a:p>
                  </a:txBody>
                  <a:tcPr/>
                </a:tc>
                <a:tc>
                  <a:txBody>
                    <a:bodyPr/>
                    <a:lstStyle/>
                    <a:p>
                      <a:r>
                        <a:rPr lang="en-US" sz="1600">
                          <a:latin typeface="Calibri" panose="020F0502020204030204" pitchFamily="34" charset="0"/>
                          <a:cs typeface="Calibri" panose="020F0502020204030204" pitchFamily="34" charset="0"/>
                        </a:rPr>
                        <a:t>Julia Lennon</a:t>
                      </a:r>
                    </a:p>
                  </a:txBody>
                  <a:tcPr>
                    <a:lnR w="12700" cap="flat" cmpd="sng" algn="ctr">
                      <a:solidFill>
                        <a:schemeClr val="tx1"/>
                      </a:solidFill>
                      <a:prstDash val="solid"/>
                      <a:round/>
                      <a:headEnd type="none" w="med" len="med"/>
                      <a:tailEnd type="none" w="med" len="med"/>
                    </a:lnR>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r>
                        <a:rPr lang="en-US" sz="1600">
                          <a:latin typeface="Calibri" panose="020F0502020204030204" pitchFamily="34" charset="0"/>
                          <a:cs typeface="Calibri" panose="020F0502020204030204" pitchFamily="34" charset="0"/>
                        </a:rPr>
                        <a:t>x</a:t>
                      </a:r>
                    </a:p>
                  </a:txBody>
                  <a:tcPr/>
                </a:tc>
                <a:tc>
                  <a:txBody>
                    <a:bodyPr/>
                    <a:lstStyle/>
                    <a:p>
                      <a:pPr algn="ctr"/>
                      <a:endParaRPr lang="en-US" sz="1600">
                        <a:latin typeface="Calibri" panose="020F0502020204030204" pitchFamily="34" charset="0"/>
                        <a:cs typeface="Calibri" panose="020F0502020204030204" pitchFamily="34"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endParaRPr lang="en-US" sz="16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157369800"/>
                  </a:ext>
                </a:extLst>
              </a:tr>
              <a:tr h="370840">
                <a:tc>
                  <a:txBody>
                    <a:bodyPr/>
                    <a:lstStyle/>
                    <a:p>
                      <a:r>
                        <a:rPr lang="en-US" sz="1600">
                          <a:latin typeface="Calibri" panose="020F0502020204030204" pitchFamily="34" charset="0"/>
                          <a:cs typeface="Calibri" panose="020F0502020204030204" pitchFamily="34" charset="0"/>
                        </a:rPr>
                        <a:t>John Lennon</a:t>
                      </a:r>
                    </a:p>
                  </a:txBody>
                  <a:tcPr/>
                </a:tc>
                <a:tc>
                  <a:txBody>
                    <a:bodyPr/>
                    <a:lstStyle/>
                    <a:p>
                      <a:r>
                        <a:rPr lang="en-US" sz="1600" dirty="0">
                          <a:latin typeface="Calibri" panose="020F0502020204030204" pitchFamily="34" charset="0"/>
                          <a:cs typeface="Calibri" panose="020F0502020204030204" pitchFamily="34" charset="0"/>
                        </a:rPr>
                        <a:t>Alfred Lennon</a:t>
                      </a:r>
                    </a:p>
                  </a:txBody>
                  <a:tcPr>
                    <a:lnR w="12700" cap="flat" cmpd="sng" algn="ctr">
                      <a:solidFill>
                        <a:schemeClr val="tx1"/>
                      </a:solidFill>
                      <a:prstDash val="solid"/>
                      <a:round/>
                      <a:headEnd type="none" w="med" len="med"/>
                      <a:tailEnd type="none" w="med" len="med"/>
                    </a:lnR>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r>
                        <a:rPr lang="en-US" sz="1600">
                          <a:latin typeface="Calibri" panose="020F0502020204030204" pitchFamily="34" charset="0"/>
                          <a:cs typeface="Calibri" panose="020F0502020204030204" pitchFamily="34" charset="0"/>
                        </a:rPr>
                        <a:t>x</a:t>
                      </a:r>
                    </a:p>
                  </a:txBody>
                  <a:tcPr/>
                </a:tc>
                <a:tc>
                  <a:txBody>
                    <a:bodyPr/>
                    <a:lstStyle/>
                    <a:p>
                      <a:pPr algn="ctr"/>
                      <a:endParaRPr lang="en-US" sz="1600">
                        <a:latin typeface="Calibri" panose="020F0502020204030204" pitchFamily="34" charset="0"/>
                        <a:cs typeface="Calibri" panose="020F0502020204030204" pitchFamily="34"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endParaRPr lang="en-US" sz="16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140126686"/>
                  </a:ext>
                </a:extLst>
              </a:tr>
              <a:tr h="370840">
                <a:tc>
                  <a:txBody>
                    <a:bodyPr/>
                    <a:lstStyle/>
                    <a:p>
                      <a:pPr marL="0" marR="0" lvl="0" indent="0" algn="l" defTabSz="1131126" rtl="0" eaLnBrk="1" fontAlgn="auto" latinLnBrk="0" hangingPunct="1">
                        <a:lnSpc>
                          <a:spcPct val="100000"/>
                        </a:lnSpc>
                        <a:spcBef>
                          <a:spcPts val="0"/>
                        </a:spcBef>
                        <a:spcAft>
                          <a:spcPts val="0"/>
                        </a:spcAft>
                        <a:buClrTx/>
                        <a:buSzTx/>
                        <a:buFontTx/>
                        <a:buNone/>
                        <a:tabLst/>
                        <a:defRPr/>
                      </a:pPr>
                      <a:r>
                        <a:rPr lang="en-US" sz="1600">
                          <a:latin typeface="Calibri" panose="020F0502020204030204" pitchFamily="34" charset="0"/>
                          <a:cs typeface="Calibri" panose="020F0502020204030204" pitchFamily="34" charset="0"/>
                        </a:rPr>
                        <a:t>Julia Lennon</a:t>
                      </a:r>
                    </a:p>
                  </a:txBody>
                  <a:tcPr>
                    <a:lnB w="12700" cap="flat" cmpd="sng" algn="ctr">
                      <a:solidFill>
                        <a:schemeClr val="tx1"/>
                      </a:solidFill>
                      <a:prstDash val="solid"/>
                      <a:round/>
                      <a:headEnd type="none" w="med" len="med"/>
                      <a:tailEnd type="none" w="med" len="med"/>
                    </a:lnB>
                  </a:tcPr>
                </a:tc>
                <a:tc>
                  <a:txBody>
                    <a:bodyPr/>
                    <a:lstStyle/>
                    <a:p>
                      <a:pPr marL="0" marR="0" lvl="0" indent="0" algn="l" defTabSz="1131126"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Alfred Lennon</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1600">
                        <a:latin typeface="Calibri" panose="020F0502020204030204" pitchFamily="34" charset="0"/>
                        <a:cs typeface="Calibri" panose="020F0502020204030204" pitchFamily="34" charset="0"/>
                      </a:endParaRPr>
                    </a:p>
                  </a:txBody>
                  <a:tcPr>
                    <a:lnB w="12700" cap="flat" cmpd="sng" algn="ctr">
                      <a:solidFill>
                        <a:schemeClr val="tx1"/>
                      </a:solidFill>
                      <a:prstDash val="solid"/>
                      <a:round/>
                      <a:headEnd type="none" w="med" len="med"/>
                      <a:tailEnd type="none" w="med" len="med"/>
                    </a:lnB>
                  </a:tcPr>
                </a:tc>
                <a:tc>
                  <a:txBody>
                    <a:bodyPr/>
                    <a:lstStyle/>
                    <a:p>
                      <a:pPr algn="ctr"/>
                      <a:r>
                        <a:rPr lang="en-US" sz="1600">
                          <a:latin typeface="Calibri" panose="020F0502020204030204" pitchFamily="34" charset="0"/>
                          <a:cs typeface="Calibri" panose="020F0502020204030204" pitchFamily="34" charset="0"/>
                        </a:rPr>
                        <a:t>x</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600">
                          <a:latin typeface="Calibri" panose="020F0502020204030204" pitchFamily="34" charset="0"/>
                          <a:cs typeface="Calibri" panose="020F0502020204030204" pitchFamily="34" charset="0"/>
                        </a:rPr>
                        <a: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5501634"/>
                  </a:ext>
                </a:extLst>
              </a:tr>
              <a:tr h="338132">
                <a:tc>
                  <a:txBody>
                    <a:bodyPr/>
                    <a:lstStyle/>
                    <a:p>
                      <a:pPr marL="0" marR="0" lvl="0" indent="0" algn="l" defTabSz="1131126" rtl="0" eaLnBrk="1" fontAlgn="auto" latinLnBrk="0" hangingPunct="1">
                        <a:lnSpc>
                          <a:spcPct val="100000"/>
                        </a:lnSpc>
                        <a:spcBef>
                          <a:spcPts val="0"/>
                        </a:spcBef>
                        <a:spcAft>
                          <a:spcPts val="0"/>
                        </a:spcAft>
                        <a:buClrTx/>
                        <a:buSzTx/>
                        <a:buFontTx/>
                        <a:buNone/>
                        <a:tabLst/>
                        <a:defRPr/>
                      </a:pPr>
                      <a:r>
                        <a:rPr lang="en-US" sz="1600" b="0" kern="1200">
                          <a:solidFill>
                            <a:schemeClr val="dk1"/>
                          </a:solidFill>
                          <a:latin typeface="Calibri" panose="020F0502020204030204" pitchFamily="34" charset="0"/>
                          <a:ea typeface="+mn-ea"/>
                          <a:cs typeface="Calibri" panose="020F0502020204030204" pitchFamily="34" charset="0"/>
                        </a:rPr>
                        <a:t>Barack Obama</a:t>
                      </a:r>
                    </a:p>
                  </a:txBody>
                  <a:tcPr>
                    <a:lnT w="12700" cap="flat" cmpd="sng" algn="ctr">
                      <a:solidFill>
                        <a:schemeClr val="tx1"/>
                      </a:solidFill>
                      <a:prstDash val="solid"/>
                      <a:round/>
                      <a:headEnd type="none" w="med" len="med"/>
                      <a:tailEnd type="none" w="med" len="med"/>
                    </a:lnT>
                  </a:tcPr>
                </a:tc>
                <a:tc>
                  <a:txBody>
                    <a:bodyPr/>
                    <a:lstStyle/>
                    <a:p>
                      <a:pPr marL="0" marR="0" lvl="0" indent="0" algn="l" defTabSz="1131126" rtl="0" eaLnBrk="1" fontAlgn="auto" latinLnBrk="0" hangingPunct="1">
                        <a:lnSpc>
                          <a:spcPct val="100000"/>
                        </a:lnSpc>
                        <a:spcBef>
                          <a:spcPts val="0"/>
                        </a:spcBef>
                        <a:spcAft>
                          <a:spcPts val="0"/>
                        </a:spcAft>
                        <a:buClrTx/>
                        <a:buSzTx/>
                        <a:buFontTx/>
                        <a:buNone/>
                        <a:tabLst/>
                        <a:defRPr/>
                      </a:pPr>
                      <a:r>
                        <a:rPr lang="en-US" sz="1600" b="0" kern="1200">
                          <a:solidFill>
                            <a:schemeClr val="dk1"/>
                          </a:solidFill>
                          <a:latin typeface="Calibri" panose="020F0502020204030204" pitchFamily="34" charset="0"/>
                          <a:ea typeface="+mn-ea"/>
                          <a:cs typeface="Calibri" panose="020F0502020204030204" pitchFamily="34" charset="0"/>
                        </a:rPr>
                        <a:t>Hawaii</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1131126" rtl="0" eaLnBrk="1" fontAlgn="auto" latinLnBrk="0" hangingPunct="1">
                        <a:lnSpc>
                          <a:spcPct val="100000"/>
                        </a:lnSpc>
                        <a:spcBef>
                          <a:spcPts val="0"/>
                        </a:spcBef>
                        <a:spcAft>
                          <a:spcPts val="0"/>
                        </a:spcAft>
                        <a:buClrTx/>
                        <a:buSzTx/>
                        <a:buFontTx/>
                        <a:buNone/>
                        <a:tabLst/>
                        <a:defRPr/>
                      </a:pPr>
                      <a:r>
                        <a:rPr lang="en-US" sz="1600" b="0" kern="1200">
                          <a:solidFill>
                            <a:schemeClr val="dk1"/>
                          </a:solidFill>
                          <a:latin typeface="Calibri" panose="020F0502020204030204" pitchFamily="34" charset="0"/>
                          <a:ea typeface="+mn-ea"/>
                          <a:cs typeface="Calibri" panose="020F0502020204030204" pitchFamily="34" charset="0"/>
                        </a:rPr>
                        <a:t>x</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1131126" rtl="0" eaLnBrk="1" fontAlgn="auto" latinLnBrk="0" hangingPunct="1">
                        <a:lnSpc>
                          <a:spcPct val="100000"/>
                        </a:lnSpc>
                        <a:spcBef>
                          <a:spcPts val="0"/>
                        </a:spcBef>
                        <a:spcAft>
                          <a:spcPts val="0"/>
                        </a:spcAft>
                        <a:buClrTx/>
                        <a:buSzTx/>
                        <a:buFontTx/>
                        <a:buNone/>
                        <a:tabLst/>
                        <a:defRPr/>
                      </a:pPr>
                      <a:endParaRPr lang="en-US" sz="1600" b="0" kern="1200">
                        <a:solidFill>
                          <a:schemeClr val="dk1"/>
                        </a:solidFill>
                        <a:latin typeface="Calibri" panose="020F0502020204030204" pitchFamily="34" charset="0"/>
                        <a:ea typeface="+mn-ea"/>
                        <a:cs typeface="Calibri" panose="020F0502020204030204" pitchFamily="34" charset="0"/>
                      </a:endParaRPr>
                    </a:p>
                  </a:txBody>
                  <a:tcPr>
                    <a:lnT w="12700" cap="flat" cmpd="sng" algn="ctr">
                      <a:solidFill>
                        <a:schemeClr val="tx1"/>
                      </a:solidFill>
                      <a:prstDash val="solid"/>
                      <a:round/>
                      <a:headEnd type="none" w="med" len="med"/>
                      <a:tailEnd type="none" w="med" len="med"/>
                    </a:lnT>
                  </a:tcPr>
                </a:tc>
                <a:tc>
                  <a:txBody>
                    <a:bodyPr/>
                    <a:lstStyle/>
                    <a:p>
                      <a:pPr marL="0" marR="0" lvl="0" indent="0" algn="ctr" defTabSz="1131126" rtl="0" eaLnBrk="1" fontAlgn="auto" latinLnBrk="0" hangingPunct="1">
                        <a:lnSpc>
                          <a:spcPct val="100000"/>
                        </a:lnSpc>
                        <a:spcBef>
                          <a:spcPts val="0"/>
                        </a:spcBef>
                        <a:spcAft>
                          <a:spcPts val="0"/>
                        </a:spcAft>
                        <a:buClrTx/>
                        <a:buSzTx/>
                        <a:buFontTx/>
                        <a:buNone/>
                        <a:tabLst/>
                        <a:defRPr/>
                      </a:pPr>
                      <a:endParaRPr lang="en-US" sz="1600" b="0" kern="1200">
                        <a:solidFill>
                          <a:schemeClr val="dk1"/>
                        </a:solidFill>
                        <a:latin typeface="Calibri" panose="020F0502020204030204" pitchFamily="34" charset="0"/>
                        <a:ea typeface="+mn-ea"/>
                        <a:cs typeface="Calibri" panose="020F050202020403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1131126" rtl="0" eaLnBrk="1" fontAlgn="auto" latinLnBrk="0" hangingPunct="1">
                        <a:lnSpc>
                          <a:spcPct val="100000"/>
                        </a:lnSpc>
                        <a:spcBef>
                          <a:spcPts val="0"/>
                        </a:spcBef>
                        <a:spcAft>
                          <a:spcPts val="0"/>
                        </a:spcAft>
                        <a:buClrTx/>
                        <a:buSzTx/>
                        <a:buFontTx/>
                        <a:buNone/>
                        <a:tabLst/>
                        <a:defRPr/>
                      </a:pPr>
                      <a:r>
                        <a:rPr lang="en-US" sz="1600" b="0" kern="1200">
                          <a:solidFill>
                            <a:schemeClr val="dk1"/>
                          </a:solidFill>
                          <a:latin typeface="Calibri" panose="020F0502020204030204" pitchFamily="34" charset="0"/>
                          <a:ea typeface="+mn-ea"/>
                          <a:cs typeface="Calibri" panose="020F0502020204030204" pitchFamily="34" charset="0"/>
                        </a:rPr>
                        <a:t>x</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1131126" rtl="0" eaLnBrk="1" fontAlgn="auto" latinLnBrk="0" hangingPunct="1">
                        <a:lnSpc>
                          <a:spcPct val="100000"/>
                        </a:lnSpc>
                        <a:spcBef>
                          <a:spcPts val="0"/>
                        </a:spcBef>
                        <a:spcAft>
                          <a:spcPts val="0"/>
                        </a:spcAft>
                        <a:buClrTx/>
                        <a:buSzTx/>
                        <a:buFontTx/>
                        <a:buNone/>
                        <a:tabLst/>
                        <a:defRPr/>
                      </a:pPr>
                      <a:endParaRPr lang="en-US" sz="1600" b="0" kern="1200">
                        <a:solidFill>
                          <a:schemeClr val="dk1"/>
                        </a:solidFill>
                        <a:latin typeface="Calibri" panose="020F0502020204030204" pitchFamily="34" charset="0"/>
                        <a:ea typeface="+mn-ea"/>
                        <a:cs typeface="Calibri" panose="020F0502020204030204" pitchFamily="34" charset="0"/>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29379211"/>
                  </a:ext>
                </a:extLst>
              </a:tr>
              <a:tr h="370840">
                <a:tc>
                  <a:txBody>
                    <a:bodyPr/>
                    <a:lstStyle/>
                    <a:p>
                      <a:pPr marL="0" marR="0" lvl="0" indent="0" algn="l" defTabSz="1131126" rtl="0" eaLnBrk="1" fontAlgn="auto" latinLnBrk="0" hangingPunct="1">
                        <a:lnSpc>
                          <a:spcPct val="100000"/>
                        </a:lnSpc>
                        <a:spcBef>
                          <a:spcPts val="0"/>
                        </a:spcBef>
                        <a:spcAft>
                          <a:spcPts val="0"/>
                        </a:spcAft>
                        <a:buClrTx/>
                        <a:buSzTx/>
                        <a:buFontTx/>
                        <a:buNone/>
                        <a:tabLst/>
                        <a:defRPr/>
                      </a:pPr>
                      <a:r>
                        <a:rPr lang="en-US" sz="1600" b="0">
                          <a:latin typeface="Calibri" panose="020F0502020204030204" pitchFamily="34" charset="0"/>
                          <a:cs typeface="Calibri" panose="020F0502020204030204" pitchFamily="34" charset="0"/>
                        </a:rPr>
                        <a:t>Barack Obama</a:t>
                      </a:r>
                    </a:p>
                  </a:txBody>
                  <a:tcPr/>
                </a:tc>
                <a:tc>
                  <a:txBody>
                    <a:bodyPr/>
                    <a:lstStyle/>
                    <a:p>
                      <a:r>
                        <a:rPr lang="en-US" sz="1600" b="0">
                          <a:latin typeface="Calibri" panose="020F0502020204030204" pitchFamily="34" charset="0"/>
                          <a:cs typeface="Calibri" panose="020F0502020204030204" pitchFamily="34" charset="0"/>
                        </a:rPr>
                        <a:t>Michelle Obama</a:t>
                      </a:r>
                    </a:p>
                  </a:txBody>
                  <a:tcPr>
                    <a:lnR w="12700" cap="flat" cmpd="sng" algn="ctr">
                      <a:solidFill>
                        <a:schemeClr val="tx1"/>
                      </a:solidFill>
                      <a:prstDash val="solid"/>
                      <a:round/>
                      <a:headEnd type="none" w="med" len="med"/>
                      <a:tailEnd type="none" w="med" len="med"/>
                    </a:lnR>
                  </a:tcPr>
                </a:tc>
                <a:tc>
                  <a:txBody>
                    <a:bodyPr/>
                    <a:lstStyle/>
                    <a:p>
                      <a:pPr algn="ctr"/>
                      <a:endParaRPr lang="en-US" sz="1600" b="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endParaRPr lang="en-US" sz="1600" b="0">
                        <a:latin typeface="Calibri" panose="020F0502020204030204" pitchFamily="34" charset="0"/>
                        <a:cs typeface="Calibri" panose="020F0502020204030204" pitchFamily="34" charset="0"/>
                      </a:endParaRPr>
                    </a:p>
                  </a:txBody>
                  <a:tcPr/>
                </a:tc>
                <a:tc>
                  <a:txBody>
                    <a:bodyPr/>
                    <a:lstStyle/>
                    <a:p>
                      <a:pPr algn="ctr"/>
                      <a:r>
                        <a:rPr lang="en-US" sz="1600" b="0">
                          <a:latin typeface="Calibri" panose="020F0502020204030204" pitchFamily="34" charset="0"/>
                          <a:cs typeface="Calibri" panose="020F0502020204030204" pitchFamily="34" charset="0"/>
                        </a:rPr>
                        <a:t>x</a:t>
                      </a:r>
                    </a:p>
                  </a:txBody>
                  <a:tcPr>
                    <a:lnR w="12700" cap="flat" cmpd="sng" algn="ctr">
                      <a:solidFill>
                        <a:schemeClr val="tx1"/>
                      </a:solidFill>
                      <a:prstDash val="solid"/>
                      <a:round/>
                      <a:headEnd type="none" w="med" len="med"/>
                      <a:tailEnd type="none" w="med" len="med"/>
                    </a:lnR>
                  </a:tcPr>
                </a:tc>
                <a:tc>
                  <a:txBody>
                    <a:bodyPr/>
                    <a:lstStyle/>
                    <a:p>
                      <a:pPr algn="ctr"/>
                      <a:endParaRPr lang="en-US" sz="1600" b="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r>
                        <a:rPr lang="en-US" sz="1600" b="0" dirty="0">
                          <a:latin typeface="Calibri" panose="020F0502020204030204" pitchFamily="34" charset="0"/>
                          <a:cs typeface="Calibri" panose="020F0502020204030204" pitchFamily="34" charset="0"/>
                        </a:rPr>
                        <a:t>x</a:t>
                      </a:r>
                    </a:p>
                  </a:txBody>
                  <a:tcPr/>
                </a:tc>
                <a:extLst>
                  <a:ext uri="{0D108BD9-81ED-4DB2-BD59-A6C34878D82A}">
                    <a16:rowId xmlns:a16="http://schemas.microsoft.com/office/drawing/2014/main" val="2446986502"/>
                  </a:ext>
                </a:extLst>
              </a:tr>
            </a:tbl>
          </a:graphicData>
        </a:graphic>
      </p:graphicFrame>
      <p:sp>
        <p:nvSpPr>
          <p:cNvPr id="7" name="TextBox 6">
            <a:extLst>
              <a:ext uri="{FF2B5EF4-FFF2-40B4-BE49-F238E27FC236}">
                <a16:creationId xmlns:a16="http://schemas.microsoft.com/office/drawing/2014/main" id="{7E252E32-4475-4447-A415-AF88FE16253A}"/>
              </a:ext>
            </a:extLst>
          </p:cNvPr>
          <p:cNvSpPr txBox="1"/>
          <p:nvPr/>
        </p:nvSpPr>
        <p:spPr>
          <a:xfrm>
            <a:off x="1838927" y="2900283"/>
            <a:ext cx="8190448" cy="523220"/>
          </a:xfrm>
          <a:prstGeom prst="rect">
            <a:avLst/>
          </a:prstGeom>
          <a:noFill/>
        </p:spPr>
        <p:txBody>
          <a:bodyPr wrap="none" rtlCol="0">
            <a:spAutoFit/>
          </a:bodyPr>
          <a:lstStyle/>
          <a:p>
            <a:r>
              <a:rPr lang="en-US" sz="2800" b="1" dirty="0">
                <a:latin typeface="Calibri" panose="020F0502020204030204" pitchFamily="34" charset="0"/>
                <a:cs typeface="Calibri" panose="020F0502020204030204" pitchFamily="34" charset="0"/>
              </a:rPr>
              <a:t>John</a:t>
            </a:r>
            <a:r>
              <a:rPr lang="en-US" sz="2800" dirty="0">
                <a:latin typeface="Calibri" panose="020F0502020204030204" pitchFamily="34" charset="0"/>
                <a:cs typeface="Calibri" panose="020F0502020204030204" pitchFamily="34" charset="0"/>
              </a:rPr>
              <a:t> was born in </a:t>
            </a:r>
            <a:r>
              <a:rPr lang="en-US" sz="2800" b="1" dirty="0">
                <a:latin typeface="Calibri" panose="020F0502020204030204" pitchFamily="34" charset="0"/>
                <a:cs typeface="Calibri" panose="020F0502020204030204" pitchFamily="34" charset="0"/>
              </a:rPr>
              <a:t>Liverpool</a:t>
            </a:r>
            <a:r>
              <a:rPr lang="en-US" sz="2800" dirty="0">
                <a:latin typeface="Calibri" panose="020F0502020204030204" pitchFamily="34" charset="0"/>
                <a:cs typeface="Calibri" panose="020F0502020204030204" pitchFamily="34" charset="0"/>
              </a:rPr>
              <a:t>, to </a:t>
            </a:r>
            <a:r>
              <a:rPr lang="en-US" sz="2800" b="1" dirty="0">
                <a:latin typeface="Calibri" panose="020F0502020204030204" pitchFamily="34" charset="0"/>
                <a:cs typeface="Calibri" panose="020F0502020204030204" pitchFamily="34" charset="0"/>
              </a:rPr>
              <a:t>Julia</a:t>
            </a:r>
            <a:r>
              <a:rPr lang="en-US" sz="2800" dirty="0">
                <a:latin typeface="Calibri" panose="020F0502020204030204" pitchFamily="34" charset="0"/>
                <a:cs typeface="Calibri" panose="020F0502020204030204" pitchFamily="34" charset="0"/>
              </a:rPr>
              <a:t> and </a:t>
            </a:r>
            <a:r>
              <a:rPr lang="en-US" sz="2800" b="1" dirty="0">
                <a:latin typeface="Calibri" panose="020F0502020204030204" pitchFamily="34" charset="0"/>
                <a:cs typeface="Calibri" panose="020F0502020204030204" pitchFamily="34" charset="0"/>
              </a:rPr>
              <a:t>Alfred Lennon </a:t>
            </a:r>
          </a:p>
        </p:txBody>
      </p:sp>
      <p:sp>
        <p:nvSpPr>
          <p:cNvPr id="8" name="TextBox 7">
            <a:extLst>
              <a:ext uri="{FF2B5EF4-FFF2-40B4-BE49-F238E27FC236}">
                <a16:creationId xmlns:a16="http://schemas.microsoft.com/office/drawing/2014/main" id="{5CF5DC88-2245-6E4A-9318-BED665006788}"/>
              </a:ext>
            </a:extLst>
          </p:cNvPr>
          <p:cNvSpPr txBox="1"/>
          <p:nvPr/>
        </p:nvSpPr>
        <p:spPr>
          <a:xfrm>
            <a:off x="955397" y="6835457"/>
            <a:ext cx="9957534" cy="523220"/>
          </a:xfrm>
          <a:prstGeom prst="rect">
            <a:avLst/>
          </a:prstGeom>
          <a:noFill/>
        </p:spPr>
        <p:txBody>
          <a:bodyPr wrap="none" rtlCol="0">
            <a:spAutoFit/>
          </a:bodyPr>
          <a:lstStyle/>
          <a:p>
            <a:r>
              <a:rPr lang="en-US" sz="2800" b="1" dirty="0">
                <a:latin typeface="Calibri" panose="020F0502020204030204" pitchFamily="34" charset="0"/>
                <a:cs typeface="Calibri" panose="020F0502020204030204" pitchFamily="34" charset="0"/>
              </a:rPr>
              <a:t>Barack Obama </a:t>
            </a:r>
            <a:r>
              <a:rPr lang="en-US" sz="2800" dirty="0">
                <a:latin typeface="Calibri" panose="020F0502020204030204" pitchFamily="34" charset="0"/>
                <a:cs typeface="Calibri" panose="020F0502020204030204" pitchFamily="34" charset="0"/>
              </a:rPr>
              <a:t>was born in </a:t>
            </a:r>
            <a:r>
              <a:rPr lang="en-US" sz="2800" b="1" dirty="0">
                <a:latin typeface="Calibri" panose="020F0502020204030204" pitchFamily="34" charset="0"/>
                <a:cs typeface="Calibri" panose="020F0502020204030204" pitchFamily="34" charset="0"/>
              </a:rPr>
              <a:t>Hawaii. Barack </a:t>
            </a:r>
            <a:r>
              <a:rPr lang="en-US" sz="2800" dirty="0">
                <a:latin typeface="Calibri" panose="020F0502020204030204" pitchFamily="34" charset="0"/>
                <a:cs typeface="Calibri" panose="020F0502020204030204" pitchFamily="34" charset="0"/>
              </a:rPr>
              <a:t>and</a:t>
            </a:r>
            <a:r>
              <a:rPr lang="en-US" sz="2800" b="1" dirty="0">
                <a:latin typeface="Calibri" panose="020F0502020204030204" pitchFamily="34" charset="0"/>
                <a:cs typeface="Calibri" panose="020F0502020204030204" pitchFamily="34" charset="0"/>
              </a:rPr>
              <a:t> Michelle Obama …</a:t>
            </a:r>
          </a:p>
        </p:txBody>
      </p:sp>
    </p:spTree>
    <p:extLst>
      <p:ext uri="{BB962C8B-B14F-4D97-AF65-F5344CB8AC3E}">
        <p14:creationId xmlns:p14="http://schemas.microsoft.com/office/powerpoint/2010/main" val="34174044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Distant Supervision: Approach</a:t>
            </a:r>
          </a:p>
        </p:txBody>
      </p:sp>
      <p:sp>
        <p:nvSpPr>
          <p:cNvPr id="4" name="Footer Placeholder 3"/>
          <p:cNvSpPr>
            <a:spLocks noGrp="1"/>
          </p:cNvSpPr>
          <p:nvPr>
            <p:ph type="ftr" sz="quarter" idx="10"/>
          </p:nvPr>
        </p:nvSpPr>
        <p:spPr>
          <a:noFill/>
        </p:spPr>
        <p:txBody>
          <a:bodyPr/>
          <a:lstStyle/>
          <a:p>
            <a:r>
              <a:rPr lang="fr-CH"/>
              <a:t>©2024, Karl Aberer, EPFL-IC, Laboratoire de systèmes d'informations répartis </a:t>
            </a:r>
            <a:endParaRPr lang="en-GB" dirty="0"/>
          </a:p>
        </p:txBody>
      </p:sp>
      <p:sp>
        <p:nvSpPr>
          <p:cNvPr id="5" name="Can 4"/>
          <p:cNvSpPr/>
          <p:nvPr/>
        </p:nvSpPr>
        <p:spPr bwMode="auto">
          <a:xfrm>
            <a:off x="742041" y="1713168"/>
            <a:ext cx="1296144" cy="1368152"/>
          </a:xfrm>
          <a:prstGeom prst="can">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solidFill>
                <a:effectLst/>
                <a:latin typeface="Calibri" charset="0"/>
                <a:ea typeface="Calibri" charset="0"/>
                <a:cs typeface="Calibri" charset="0"/>
              </a:rPr>
              <a:t>Wikipedia</a:t>
            </a:r>
          </a:p>
        </p:txBody>
      </p:sp>
      <p:sp>
        <p:nvSpPr>
          <p:cNvPr id="7" name="Snip and Round Single Corner Rectangle 6"/>
          <p:cNvSpPr/>
          <p:nvPr/>
        </p:nvSpPr>
        <p:spPr bwMode="auto">
          <a:xfrm>
            <a:off x="6439349" y="1533148"/>
            <a:ext cx="1728192" cy="1800200"/>
          </a:xfrm>
          <a:prstGeom prst="snipRound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r>
              <a:rPr lang="en-US" sz="1800" dirty="0">
                <a:solidFill>
                  <a:srgbClr val="000000"/>
                </a:solidFill>
                <a:latin typeface="Calibri" charset="0"/>
                <a:ea typeface="Calibri" charset="0"/>
                <a:cs typeface="Calibri" charset="0"/>
              </a:rPr>
              <a:t>(s, e1, e2)</a:t>
            </a:r>
          </a:p>
        </p:txBody>
      </p:sp>
      <p:sp>
        <p:nvSpPr>
          <p:cNvPr id="8" name="Can 7"/>
          <p:cNvSpPr/>
          <p:nvPr/>
        </p:nvSpPr>
        <p:spPr bwMode="auto">
          <a:xfrm>
            <a:off x="742041" y="4678857"/>
            <a:ext cx="1296144" cy="1368152"/>
          </a:xfrm>
          <a:prstGeom prst="can">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a:ln>
                  <a:noFill/>
                </a:ln>
                <a:solidFill>
                  <a:schemeClr val="tx2"/>
                </a:solidFill>
                <a:effectLst/>
                <a:latin typeface="Calibri" charset="0"/>
                <a:ea typeface="Calibri" charset="0"/>
                <a:cs typeface="Calibri" charset="0"/>
              </a:rPr>
              <a:t>WikiData</a:t>
            </a:r>
            <a:endParaRPr kumimoji="0" lang="en-US" sz="2000" b="0" i="0" u="none" strike="noStrike" cap="none" normalizeH="0" baseline="0" dirty="0">
              <a:ln>
                <a:noFill/>
              </a:ln>
              <a:solidFill>
                <a:schemeClr val="tx2"/>
              </a:solidFill>
              <a:effectLst/>
              <a:latin typeface="Calibri" charset="0"/>
              <a:ea typeface="Calibri" charset="0"/>
              <a:cs typeface="Calibri" charset="0"/>
            </a:endParaRPr>
          </a:p>
        </p:txBody>
      </p:sp>
      <p:cxnSp>
        <p:nvCxnSpPr>
          <p:cNvPr id="11" name="Straight Arrow Connector 10"/>
          <p:cNvCxnSpPr>
            <a:endCxn id="7" idx="2"/>
          </p:cNvCxnSpPr>
          <p:nvPr/>
        </p:nvCxnSpPr>
        <p:spPr bwMode="auto">
          <a:xfrm>
            <a:off x="2038185" y="2433248"/>
            <a:ext cx="440116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6" name="Rectangle 5"/>
          <p:cNvSpPr/>
          <p:nvPr/>
        </p:nvSpPr>
        <p:spPr bwMode="auto">
          <a:xfrm>
            <a:off x="2686257" y="2001200"/>
            <a:ext cx="2664296" cy="864096"/>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800" dirty="0">
                <a:latin typeface="Calibri" charset="0"/>
                <a:ea typeface="Calibri" charset="0"/>
                <a:cs typeface="Calibri" charset="0"/>
              </a:rPr>
              <a:t>Run NER and extract all entity pairs in sentences </a:t>
            </a:r>
          </a:p>
        </p:txBody>
      </p:sp>
      <p:cxnSp>
        <p:nvCxnSpPr>
          <p:cNvPr id="13" name="Curved Connector 12"/>
          <p:cNvCxnSpPr>
            <a:stCxn id="7" idx="1"/>
            <a:endCxn id="8" idx="1"/>
          </p:cNvCxnSpPr>
          <p:nvPr/>
        </p:nvCxnSpPr>
        <p:spPr bwMode="auto">
          <a:xfrm rot="5400000">
            <a:off x="3674025" y="1049436"/>
            <a:ext cx="1345509" cy="5913332"/>
          </a:xfrm>
          <a:prstGeom prst="curvedConnector3">
            <a:avLst/>
          </a:prstGeom>
          <a:solidFill>
            <a:schemeClr val="accent1"/>
          </a:solidFill>
          <a:ln w="9525" cap="flat" cmpd="sng" algn="ctr">
            <a:solidFill>
              <a:schemeClr val="tx1"/>
            </a:solidFill>
            <a:prstDash val="solid"/>
            <a:round/>
            <a:headEnd type="none" w="med" len="med"/>
            <a:tailEnd type="triangle"/>
          </a:ln>
          <a:effectLst/>
        </p:spPr>
      </p:cxnSp>
      <p:sp>
        <p:nvSpPr>
          <p:cNvPr id="9" name="Rectangle 8"/>
          <p:cNvSpPr/>
          <p:nvPr/>
        </p:nvSpPr>
        <p:spPr bwMode="auto">
          <a:xfrm>
            <a:off x="2686257" y="3484108"/>
            <a:ext cx="2664296" cy="864096"/>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800" dirty="0">
                <a:latin typeface="Calibri" charset="0"/>
                <a:ea typeface="Calibri" charset="0"/>
                <a:cs typeface="Calibri" charset="0"/>
              </a:rPr>
              <a:t>Check whether a relation among the entities exists in </a:t>
            </a:r>
            <a:r>
              <a:rPr lang="en-US" sz="1800">
                <a:latin typeface="Calibri" charset="0"/>
                <a:ea typeface="Calibri" charset="0"/>
                <a:cs typeface="Calibri" charset="0"/>
              </a:rPr>
              <a:t>the database</a:t>
            </a:r>
            <a:endParaRPr lang="en-US" sz="1800" dirty="0">
              <a:latin typeface="Calibri" charset="0"/>
              <a:ea typeface="Calibri" charset="0"/>
              <a:cs typeface="Calibri" charset="0"/>
            </a:endParaRPr>
          </a:p>
        </p:txBody>
      </p:sp>
      <p:sp>
        <p:nvSpPr>
          <p:cNvPr id="15" name="Can 14"/>
          <p:cNvSpPr/>
          <p:nvPr/>
        </p:nvSpPr>
        <p:spPr bwMode="auto">
          <a:xfrm>
            <a:off x="6371679" y="4430739"/>
            <a:ext cx="1863531" cy="1822714"/>
          </a:xfrm>
          <a:prstGeom prst="can">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2"/>
                </a:solidFill>
                <a:effectLst/>
                <a:latin typeface="Calibri" charset="0"/>
                <a:ea typeface="Calibri" charset="0"/>
                <a:cs typeface="Calibri" charset="0"/>
              </a:rPr>
              <a:t>Training Data</a:t>
            </a:r>
          </a:p>
          <a:p>
            <a:pPr marL="0" marR="0" indent="0" algn="ctr" defTabSz="914400" rtl="0" eaLnBrk="1" fontAlgn="base" latinLnBrk="0" hangingPunct="1">
              <a:lnSpc>
                <a:spcPct val="100000"/>
              </a:lnSpc>
              <a:spcBef>
                <a:spcPct val="0"/>
              </a:spcBef>
              <a:spcAft>
                <a:spcPct val="0"/>
              </a:spcAft>
              <a:buClrTx/>
              <a:buSzTx/>
              <a:buFontTx/>
              <a:buNone/>
              <a:tabLst/>
            </a:pPr>
            <a:r>
              <a:rPr lang="en-US" sz="2000" dirty="0">
                <a:latin typeface="Calibri" charset="0"/>
                <a:ea typeface="Calibri" charset="0"/>
                <a:cs typeface="Calibri" charset="0"/>
              </a:rPr>
              <a:t>(e1, e2, </a:t>
            </a:r>
            <a:r>
              <a:rPr lang="en-US" sz="2000" dirty="0" err="1">
                <a:latin typeface="Calibri" charset="0"/>
                <a:ea typeface="Calibri" charset="0"/>
                <a:cs typeface="Calibri" charset="0"/>
              </a:rPr>
              <a:t>rel</a:t>
            </a:r>
            <a:r>
              <a:rPr lang="en-US" sz="2000" dirty="0">
                <a:latin typeface="Calibri" charset="0"/>
                <a:ea typeface="Calibri" charset="0"/>
                <a:cs typeface="Calibri" charset="0"/>
              </a:rPr>
              <a:t>, features)</a:t>
            </a:r>
            <a:endParaRPr kumimoji="0" lang="en-US" sz="2000" b="0" i="0" u="none" strike="noStrike" cap="none" normalizeH="0" baseline="0" dirty="0">
              <a:ln>
                <a:noFill/>
              </a:ln>
              <a:solidFill>
                <a:schemeClr val="tx2"/>
              </a:solidFill>
              <a:effectLst/>
              <a:latin typeface="Calibri" charset="0"/>
              <a:ea typeface="Calibri" charset="0"/>
              <a:cs typeface="Calibri" charset="0"/>
            </a:endParaRPr>
          </a:p>
        </p:txBody>
      </p:sp>
      <p:cxnSp>
        <p:nvCxnSpPr>
          <p:cNvPr id="16" name="Straight Arrow Connector 15"/>
          <p:cNvCxnSpPr/>
          <p:nvPr/>
        </p:nvCxnSpPr>
        <p:spPr bwMode="auto">
          <a:xfrm>
            <a:off x="2038185" y="5400972"/>
            <a:ext cx="433349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4" name="Rectangle 13"/>
          <p:cNvSpPr/>
          <p:nvPr/>
        </p:nvSpPr>
        <p:spPr bwMode="auto">
          <a:xfrm>
            <a:off x="2722099" y="4932674"/>
            <a:ext cx="2664296" cy="864096"/>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800" dirty="0">
                <a:latin typeface="Calibri" charset="0"/>
                <a:ea typeface="Calibri" charset="0"/>
                <a:cs typeface="Calibri" charset="0"/>
              </a:rPr>
              <a:t>For entities with relations extract features from the sentence</a:t>
            </a:r>
          </a:p>
        </p:txBody>
      </p:sp>
      <p:sp>
        <p:nvSpPr>
          <p:cNvPr id="18" name="Summing Junction 17"/>
          <p:cNvSpPr/>
          <p:nvPr/>
        </p:nvSpPr>
        <p:spPr bwMode="auto">
          <a:xfrm>
            <a:off x="9468023" y="6400446"/>
            <a:ext cx="1224136" cy="1075410"/>
          </a:xfrm>
          <a:prstGeom prst="flowChartSummingJunction">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cxnSp>
        <p:nvCxnSpPr>
          <p:cNvPr id="21" name="Curved Connector 20"/>
          <p:cNvCxnSpPr>
            <a:stCxn id="15" idx="3"/>
          </p:cNvCxnSpPr>
          <p:nvPr/>
        </p:nvCxnSpPr>
        <p:spPr bwMode="auto">
          <a:xfrm rot="16200000" flipH="1">
            <a:off x="7983883" y="5573015"/>
            <a:ext cx="803703" cy="2164578"/>
          </a:xfrm>
          <a:prstGeom prst="curvedConnector2">
            <a:avLst/>
          </a:prstGeom>
          <a:solidFill>
            <a:schemeClr val="accent1"/>
          </a:solidFill>
          <a:ln w="9525" cap="flat" cmpd="sng" algn="ctr">
            <a:solidFill>
              <a:schemeClr val="tx1"/>
            </a:solidFill>
            <a:prstDash val="solid"/>
            <a:round/>
            <a:headEnd type="none" w="med" len="med"/>
            <a:tailEnd type="triangle"/>
          </a:ln>
          <a:effectLst/>
        </p:spPr>
      </p:cxnSp>
      <p:sp>
        <p:nvSpPr>
          <p:cNvPr id="19" name="Rectangle 18"/>
          <p:cNvSpPr/>
          <p:nvPr/>
        </p:nvSpPr>
        <p:spPr bwMode="auto">
          <a:xfrm>
            <a:off x="5971296" y="6515653"/>
            <a:ext cx="2664296" cy="864096"/>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800" dirty="0">
                <a:latin typeface="Calibri" charset="0"/>
                <a:ea typeface="Calibri" charset="0"/>
                <a:cs typeface="Calibri" charset="0"/>
              </a:rPr>
              <a:t>Train a classifier to predict the relation from the features</a:t>
            </a:r>
          </a:p>
        </p:txBody>
      </p:sp>
      <p:sp>
        <p:nvSpPr>
          <p:cNvPr id="22" name="Rectangle 21"/>
          <p:cNvSpPr/>
          <p:nvPr/>
        </p:nvSpPr>
        <p:spPr bwMode="auto">
          <a:xfrm>
            <a:off x="8747943" y="4468792"/>
            <a:ext cx="2664296" cy="864096"/>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800" dirty="0">
                <a:latin typeface="Calibri" charset="0"/>
                <a:ea typeface="Calibri" charset="0"/>
                <a:cs typeface="Calibri" charset="0"/>
              </a:rPr>
              <a:t>Predict label for new sentences:</a:t>
            </a:r>
          </a:p>
          <a:p>
            <a:r>
              <a:rPr lang="en-US" sz="1800" dirty="0">
                <a:latin typeface="Calibri" charset="0"/>
                <a:ea typeface="Calibri" charset="0"/>
                <a:cs typeface="Calibri" charset="0"/>
              </a:rPr>
              <a:t>(s, e1, e2, </a:t>
            </a:r>
            <a:r>
              <a:rPr lang="en-US" sz="1800" dirty="0" err="1">
                <a:latin typeface="Calibri" charset="0"/>
                <a:ea typeface="Calibri" charset="0"/>
                <a:cs typeface="Calibri" charset="0"/>
              </a:rPr>
              <a:t>rel</a:t>
            </a:r>
            <a:r>
              <a:rPr lang="en-US" sz="1800" dirty="0">
                <a:latin typeface="Calibri" charset="0"/>
                <a:ea typeface="Calibri" charset="0"/>
                <a:cs typeface="Calibri" charset="0"/>
              </a:rPr>
              <a:t>?)</a:t>
            </a:r>
          </a:p>
        </p:txBody>
      </p:sp>
      <p:cxnSp>
        <p:nvCxnSpPr>
          <p:cNvPr id="24" name="Straight Arrow Connector 23"/>
          <p:cNvCxnSpPr>
            <a:stCxn id="18" idx="0"/>
            <a:endCxn id="22" idx="2"/>
          </p:cNvCxnSpPr>
          <p:nvPr/>
        </p:nvCxnSpPr>
        <p:spPr bwMode="auto">
          <a:xfrm flipV="1">
            <a:off x="10080091" y="5332888"/>
            <a:ext cx="0" cy="106755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921588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for Distant Supervision</a:t>
            </a:r>
          </a:p>
        </p:txBody>
      </p:sp>
      <p:sp>
        <p:nvSpPr>
          <p:cNvPr id="3" name="Content Placeholder 2"/>
          <p:cNvSpPr>
            <a:spLocks noGrp="1"/>
          </p:cNvSpPr>
          <p:nvPr>
            <p:ph idx="1"/>
          </p:nvPr>
        </p:nvSpPr>
        <p:spPr/>
        <p:txBody>
          <a:bodyPr/>
          <a:lstStyle/>
          <a:p>
            <a:r>
              <a:rPr lang="en-US" sz="3200" dirty="0"/>
              <a:t>Use conjunctions of standard IE features as sentence features</a:t>
            </a:r>
          </a:p>
          <a:p>
            <a:pPr lvl="1"/>
            <a:r>
              <a:rPr lang="en-US" dirty="0"/>
              <a:t>Match only if all individual features match</a:t>
            </a:r>
          </a:p>
          <a:p>
            <a:pPr lvl="1"/>
            <a:r>
              <a:rPr lang="en-US" dirty="0"/>
              <a:t>High precision, but low recall features!</a:t>
            </a:r>
          </a:p>
          <a:p>
            <a:pPr lvl="1"/>
            <a:r>
              <a:rPr lang="en-US" dirty="0"/>
              <a:t>Feasible, since training set is large</a:t>
            </a:r>
          </a:p>
          <a:p>
            <a:endParaRPr lang="en-US" dirty="0"/>
          </a:p>
          <a:p>
            <a:r>
              <a:rPr lang="en-US" dirty="0"/>
              <a:t>Complex features resemble to templates used in rule-based approaches</a:t>
            </a:r>
          </a:p>
          <a:p>
            <a:endParaRPr lang="en-US" dirty="0"/>
          </a:p>
          <a:p>
            <a:pPr lvl="1"/>
            <a:endParaRPr lang="en-US"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7222465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Example</a:t>
            </a:r>
          </a:p>
        </p:txBody>
      </p:sp>
      <p:sp>
        <p:nvSpPr>
          <p:cNvPr id="3" name="Content Placeholder 2"/>
          <p:cNvSpPr>
            <a:spLocks noGrp="1"/>
          </p:cNvSpPr>
          <p:nvPr>
            <p:ph idx="1"/>
          </p:nvPr>
        </p:nvSpPr>
        <p:spPr>
          <a:xfrm>
            <a:off x="233048" y="1549485"/>
            <a:ext cx="11539231" cy="5809192"/>
          </a:xfrm>
        </p:spPr>
        <p:txBody>
          <a:bodyPr/>
          <a:lstStyle/>
          <a:p>
            <a:r>
              <a:rPr lang="en-US" sz="3600" dirty="0"/>
              <a:t>Example sentences</a:t>
            </a:r>
          </a:p>
          <a:p>
            <a:pPr lvl="1"/>
            <a:r>
              <a:rPr lang="en-US" sz="2400" b="1" dirty="0"/>
              <a:t>Mumbai</a:t>
            </a:r>
            <a:r>
              <a:rPr lang="en-US" sz="2400" dirty="0"/>
              <a:t> hotels, </a:t>
            </a:r>
            <a:r>
              <a:rPr lang="en-US" sz="2400" b="1" dirty="0"/>
              <a:t>India</a:t>
            </a:r>
          </a:p>
          <a:p>
            <a:pPr lvl="1"/>
            <a:r>
              <a:rPr lang="en-US" sz="2400" b="1" dirty="0"/>
              <a:t>Geneva </a:t>
            </a:r>
            <a:r>
              <a:rPr lang="en-US" sz="2400" dirty="0"/>
              <a:t>hotels</a:t>
            </a:r>
            <a:r>
              <a:rPr lang="en-US" sz="2400" b="1" dirty="0"/>
              <a:t>, Lausanne </a:t>
            </a:r>
            <a:r>
              <a:rPr lang="en-US" sz="2400" dirty="0"/>
              <a:t>hotels</a:t>
            </a:r>
          </a:p>
          <a:p>
            <a:r>
              <a:rPr lang="en-US" sz="3200" dirty="0"/>
              <a:t>Individual features</a:t>
            </a:r>
          </a:p>
          <a:p>
            <a:r>
              <a:rPr lang="en-US" sz="2400" dirty="0"/>
              <a:t>F1: M1=LOC, F2: M2=LOC, F3: between={hotels} , F4: after={}</a:t>
            </a:r>
            <a:br>
              <a:rPr lang="en-US" sz="2400" dirty="0"/>
            </a:br>
            <a:r>
              <a:rPr lang="en-US" sz="2400" dirty="0"/>
              <a:t>F1: M1=LOC, F2: M2=LOC, F3: between={hotels} , F4: after={Switzerland}</a:t>
            </a:r>
          </a:p>
          <a:p>
            <a:endParaRPr lang="en-US" sz="3200" dirty="0"/>
          </a:p>
          <a:p>
            <a:r>
              <a:rPr lang="en-US" sz="3200" dirty="0"/>
              <a:t>Complex Features</a:t>
            </a:r>
          </a:p>
          <a:p>
            <a:r>
              <a:rPr lang="en-US" sz="2400" dirty="0"/>
              <a:t>CF1: M1=ORG and M2=LOC and between={hotels} and after={}</a:t>
            </a:r>
            <a:br>
              <a:rPr lang="en-US" sz="2400" dirty="0"/>
            </a:br>
            <a:r>
              <a:rPr lang="en-US" sz="2400" dirty="0"/>
              <a:t>CF2: M1=ORG and M2=LOC and between={is, located, in} and after={hotels}</a:t>
            </a:r>
          </a:p>
          <a:p>
            <a:r>
              <a:rPr lang="en-US" sz="3200" dirty="0"/>
              <a:t>the two sentences have two different, unrelated complex features</a:t>
            </a:r>
          </a:p>
          <a:p>
            <a:endParaRPr lang="en-US" sz="1800" dirty="0"/>
          </a:p>
          <a:p>
            <a:endParaRPr lang="en-US" sz="2400" dirty="0"/>
          </a:p>
          <a:p>
            <a:endParaRPr lang="en-US" sz="1800"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745974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US" altLang="en-US" dirty="0">
                <a:ea typeface="MS PGothic" charset="-128"/>
              </a:rPr>
              <a:t>Which is true?</a:t>
            </a:r>
          </a:p>
        </p:txBody>
      </p:sp>
      <p:sp>
        <p:nvSpPr>
          <p:cNvPr id="13314" name="TPAnswers"/>
          <p:cNvSpPr>
            <a:spLocks noGrp="1"/>
          </p:cNvSpPr>
          <p:nvPr>
            <p:ph idx="1"/>
            <p:custDataLst>
              <p:tags r:id="rId2"/>
            </p:custDataLst>
          </p:nvPr>
        </p:nvSpPr>
        <p:spPr/>
        <p:txBody>
          <a:bodyPr>
            <a:normAutofit/>
          </a:bodyPr>
          <a:lstStyle/>
          <a:p>
            <a:pPr marL="742950" indent="-742950">
              <a:buFont typeface="Arial" charset="0"/>
              <a:buAutoNum type="alphaUcPeriod"/>
            </a:pPr>
            <a:r>
              <a:rPr lang="en-US" altLang="en-US" dirty="0">
                <a:ea typeface="MS PGothic" charset="-128"/>
              </a:rPr>
              <a:t>Distant supervision requires rules for bootstrapping</a:t>
            </a:r>
          </a:p>
          <a:p>
            <a:pPr marL="742950" indent="-742950">
              <a:buFont typeface="Arial" charset="0"/>
              <a:buAutoNum type="alphaUcPeriod"/>
            </a:pPr>
            <a:r>
              <a:rPr lang="en-US" altLang="en-US" dirty="0">
                <a:ea typeface="MS PGothic" charset="-128"/>
              </a:rPr>
              <a:t>Classifiers produced with distant supervision are more precise than rules</a:t>
            </a:r>
          </a:p>
          <a:p>
            <a:pPr marL="742950" indent="-742950">
              <a:buFont typeface="Arial" charset="0"/>
              <a:buAutoNum type="alphaUcPeriod"/>
            </a:pPr>
            <a:r>
              <a:rPr lang="en-US" altLang="en-US" dirty="0">
                <a:ea typeface="MS PGothic" charset="-128"/>
              </a:rPr>
              <a:t>Distant supervision can help to detect rules </a:t>
            </a:r>
          </a:p>
        </p:txBody>
      </p:sp>
      <p:sp>
        <p:nvSpPr>
          <p:cNvPr id="3" name="Footer Placeholder 2">
            <a:extLst>
              <a:ext uri="{FF2B5EF4-FFF2-40B4-BE49-F238E27FC236}">
                <a16:creationId xmlns:a16="http://schemas.microsoft.com/office/drawing/2014/main" id="{A5FDD76F-7B70-D840-9657-F33434F5E722}"/>
              </a:ext>
            </a:extLst>
          </p:cNvPr>
          <p:cNvSpPr>
            <a:spLocks noGrp="1"/>
          </p:cNvSpPr>
          <p:nvPr>
            <p:ph type="ftr" sz="quarter" idx="10"/>
          </p:nvPr>
        </p:nvSpPr>
        <p:spPr/>
        <p:txBody>
          <a:bodyPr/>
          <a:lstStyle/>
          <a:p>
            <a:pPr>
              <a:defRPr/>
            </a:pPr>
            <a:r>
              <a:rPr lang="en-US"/>
              <a:t>©2024, Karl Aberer, EPFL-IC, Laboratoire de systèmes d'informations répartis </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37219-68C2-5841-9B3D-904D61ED00AA}"/>
              </a:ext>
            </a:extLst>
          </p:cNvPr>
          <p:cNvSpPr>
            <a:spLocks noGrp="1"/>
          </p:cNvSpPr>
          <p:nvPr>
            <p:ph type="title"/>
          </p:nvPr>
        </p:nvSpPr>
        <p:spPr>
          <a:xfrm>
            <a:off x="197987" y="352072"/>
            <a:ext cx="11502284" cy="1056217"/>
          </a:xfrm>
        </p:spPr>
        <p:txBody>
          <a:bodyPr/>
          <a:lstStyle/>
          <a:p>
            <a:r>
              <a:rPr lang="en-US" dirty="0"/>
              <a:t>Information Extraction</a:t>
            </a:r>
          </a:p>
        </p:txBody>
      </p:sp>
      <p:pic>
        <p:nvPicPr>
          <p:cNvPr id="7" name="Content Placeholder 6">
            <a:extLst>
              <a:ext uri="{FF2B5EF4-FFF2-40B4-BE49-F238E27FC236}">
                <a16:creationId xmlns:a16="http://schemas.microsoft.com/office/drawing/2014/main" id="{CB71CA59-E3E3-BE41-9AAF-943AB3D61D7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9031" y="2557241"/>
            <a:ext cx="3810000" cy="2908300"/>
          </a:xfrm>
        </p:spPr>
      </p:pic>
      <p:sp>
        <p:nvSpPr>
          <p:cNvPr id="4" name="Footer Placeholder 3">
            <a:extLst>
              <a:ext uri="{FF2B5EF4-FFF2-40B4-BE49-F238E27FC236}">
                <a16:creationId xmlns:a16="http://schemas.microsoft.com/office/drawing/2014/main" id="{751D3AF9-8687-3849-AC42-BBF7AFDF466F}"/>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5" name="Picture 4">
            <a:extLst>
              <a:ext uri="{FF2B5EF4-FFF2-40B4-BE49-F238E27FC236}">
                <a16:creationId xmlns:a16="http://schemas.microsoft.com/office/drawing/2014/main" id="{0B77F921-AC8E-5F42-826B-CE81C95465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5775" y="2088604"/>
            <a:ext cx="3941649" cy="4013841"/>
          </a:xfrm>
          <a:prstGeom prst="rect">
            <a:avLst/>
          </a:prstGeom>
        </p:spPr>
      </p:pic>
      <p:sp>
        <p:nvSpPr>
          <p:cNvPr id="8" name="Right Arrow 7">
            <a:extLst>
              <a:ext uri="{FF2B5EF4-FFF2-40B4-BE49-F238E27FC236}">
                <a16:creationId xmlns:a16="http://schemas.microsoft.com/office/drawing/2014/main" id="{6D0E429B-D954-C146-B937-0EAF87D431E2}"/>
              </a:ext>
            </a:extLst>
          </p:cNvPr>
          <p:cNvSpPr/>
          <p:nvPr/>
        </p:nvSpPr>
        <p:spPr bwMode="auto">
          <a:xfrm>
            <a:off x="4931519" y="3619255"/>
            <a:ext cx="1872208" cy="720080"/>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9" name="Rectangle 8">
            <a:extLst>
              <a:ext uri="{FF2B5EF4-FFF2-40B4-BE49-F238E27FC236}">
                <a16:creationId xmlns:a16="http://schemas.microsoft.com/office/drawing/2014/main" id="{B484473F-066E-1F4B-B880-8836897BA346}"/>
              </a:ext>
            </a:extLst>
          </p:cNvPr>
          <p:cNvSpPr/>
          <p:nvPr/>
        </p:nvSpPr>
        <p:spPr>
          <a:xfrm>
            <a:off x="3419351" y="5557931"/>
            <a:ext cx="5937250" cy="1923604"/>
          </a:xfrm>
          <a:prstGeom prst="rect">
            <a:avLst/>
          </a:prstGeom>
        </p:spPr>
        <p:txBody>
          <a:bodyPr>
            <a:spAutoFit/>
          </a:bodyPr>
          <a:lstStyle/>
          <a:p>
            <a:pPr lvl="0" algn="l">
              <a:spcBef>
                <a:spcPct val="20000"/>
              </a:spcBef>
            </a:pPr>
            <a:r>
              <a:rPr lang="en-US" sz="3500" kern="0">
                <a:solidFill>
                  <a:srgbClr val="000000"/>
                </a:solidFill>
                <a:latin typeface="Calibri"/>
                <a:cs typeface="Calibri"/>
              </a:rPr>
              <a:t>Who are the entities?</a:t>
            </a:r>
          </a:p>
          <a:p>
            <a:pPr lvl="0" algn="l">
              <a:spcBef>
                <a:spcPct val="20000"/>
              </a:spcBef>
            </a:pPr>
            <a:r>
              <a:rPr lang="en-US" sz="3500" kern="0">
                <a:solidFill>
                  <a:srgbClr val="000000"/>
                </a:solidFill>
                <a:latin typeface="Calibri"/>
                <a:cs typeface="Calibri"/>
              </a:rPr>
              <a:t>What are their attributes?</a:t>
            </a:r>
          </a:p>
          <a:p>
            <a:pPr lvl="0" algn="l">
              <a:spcBef>
                <a:spcPct val="20000"/>
              </a:spcBef>
            </a:pPr>
            <a:r>
              <a:rPr lang="en-US" sz="3500" kern="0">
                <a:solidFill>
                  <a:srgbClr val="000000"/>
                </a:solidFill>
                <a:latin typeface="Calibri"/>
                <a:cs typeface="Calibri"/>
              </a:rPr>
              <a:t>How are they related?</a:t>
            </a:r>
          </a:p>
        </p:txBody>
      </p:sp>
      <p:sp>
        <p:nvSpPr>
          <p:cNvPr id="10" name="Rectangle 9">
            <a:extLst>
              <a:ext uri="{FF2B5EF4-FFF2-40B4-BE49-F238E27FC236}">
                <a16:creationId xmlns:a16="http://schemas.microsoft.com/office/drawing/2014/main" id="{24F733BE-CAA4-9843-A4C9-ED14EBAB7511}"/>
              </a:ext>
            </a:extLst>
          </p:cNvPr>
          <p:cNvSpPr/>
          <p:nvPr/>
        </p:nvSpPr>
        <p:spPr>
          <a:xfrm>
            <a:off x="2472828" y="1402159"/>
            <a:ext cx="6647846" cy="707886"/>
          </a:xfrm>
          <a:prstGeom prst="rect">
            <a:avLst/>
          </a:prstGeom>
        </p:spPr>
        <p:txBody>
          <a:bodyPr wrap="none">
            <a:spAutoFit/>
          </a:bodyPr>
          <a:lstStyle/>
          <a:p>
            <a:r>
              <a:rPr lang="en-US" sz="4000" dirty="0">
                <a:latin typeface="Calibri" panose="020F0502020204030204" pitchFamily="34" charset="0"/>
                <a:cs typeface="Calibri" panose="020F0502020204030204" pitchFamily="34" charset="0"/>
              </a:rPr>
              <a:t>From text to knowledge graphs</a:t>
            </a:r>
          </a:p>
        </p:txBody>
      </p:sp>
    </p:spTree>
    <p:extLst>
      <p:ext uri="{BB962C8B-B14F-4D97-AF65-F5344CB8AC3E}">
        <p14:creationId xmlns:p14="http://schemas.microsoft.com/office/powerpoint/2010/main" val="22027569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804CC-5CE6-A745-8626-AABC76A52709}"/>
              </a:ext>
            </a:extLst>
          </p:cNvPr>
          <p:cNvSpPr>
            <a:spLocks noGrp="1"/>
          </p:cNvSpPr>
          <p:nvPr>
            <p:ph type="title"/>
          </p:nvPr>
        </p:nvSpPr>
        <p:spPr/>
        <p:txBody>
          <a:bodyPr/>
          <a:lstStyle/>
          <a:p>
            <a:r>
              <a:rPr lang="en-US" dirty="0"/>
              <a:t>4.3.3.5 Matrix Factorization</a:t>
            </a:r>
          </a:p>
        </p:txBody>
      </p:sp>
      <p:sp>
        <p:nvSpPr>
          <p:cNvPr id="3" name="Content Placeholder 2">
            <a:extLst>
              <a:ext uri="{FF2B5EF4-FFF2-40B4-BE49-F238E27FC236}">
                <a16:creationId xmlns:a16="http://schemas.microsoft.com/office/drawing/2014/main" id="{F40C88E9-AFCD-3342-90F2-06943CD3CB60}"/>
              </a:ext>
            </a:extLst>
          </p:cNvPr>
          <p:cNvSpPr>
            <a:spLocks noGrp="1"/>
          </p:cNvSpPr>
          <p:nvPr>
            <p:ph idx="1"/>
          </p:nvPr>
        </p:nvSpPr>
        <p:spPr>
          <a:xfrm>
            <a:off x="233048" y="1549485"/>
            <a:ext cx="10790331" cy="5809192"/>
          </a:xfrm>
        </p:spPr>
        <p:txBody>
          <a:bodyPr/>
          <a:lstStyle/>
          <a:p>
            <a:r>
              <a:rPr lang="en-US" sz="3200" dirty="0"/>
              <a:t>Using the same data as for distant supervision</a:t>
            </a:r>
          </a:p>
          <a:p>
            <a:pPr marL="457200" indent="-457200">
              <a:buFont typeface="Arial" panose="020B0604020202020204" pitchFamily="34" charset="0"/>
              <a:buChar char="•"/>
            </a:pPr>
            <a:r>
              <a:rPr lang="en-US" sz="3200" dirty="0"/>
              <a:t>Entity pairs from text, linked to relations from knowledge bases</a:t>
            </a:r>
          </a:p>
          <a:p>
            <a:r>
              <a:rPr lang="en-US" sz="3200" dirty="0"/>
              <a:t>Instead of learning a classifier, create low-dimensional representations for entity pairs and relations</a:t>
            </a:r>
          </a:p>
          <a:p>
            <a:endParaRPr lang="en-US" sz="3200" dirty="0"/>
          </a:p>
          <a:p>
            <a:r>
              <a:rPr lang="en-US" sz="3200" dirty="0"/>
              <a:t>Use those representations to </a:t>
            </a:r>
          </a:p>
          <a:p>
            <a:pPr marL="457200" indent="-457200">
              <a:buFont typeface="Arial" panose="020B0604020202020204" pitchFamily="34" charset="0"/>
              <a:buChar char="•"/>
            </a:pPr>
            <a:r>
              <a:rPr lang="en-US" sz="3200" dirty="0"/>
              <a:t>Link text patterns to relation types and identify similar text patterns</a:t>
            </a:r>
          </a:p>
          <a:p>
            <a:pPr marL="457200" indent="-457200">
              <a:buFont typeface="Arial" panose="020B0604020202020204" pitchFamily="34" charset="0"/>
              <a:buChar char="•"/>
            </a:pPr>
            <a:r>
              <a:rPr lang="en-US" sz="3200" dirty="0"/>
              <a:t>Extract relations from text</a:t>
            </a:r>
          </a:p>
          <a:p>
            <a:endParaRPr lang="en-US" sz="3200" dirty="0"/>
          </a:p>
          <a:p>
            <a:endParaRPr lang="en-US" sz="3200" dirty="0"/>
          </a:p>
          <a:p>
            <a:endParaRPr lang="en-US" sz="3200" dirty="0"/>
          </a:p>
          <a:p>
            <a:endParaRPr lang="en-US" sz="3200" dirty="0"/>
          </a:p>
        </p:txBody>
      </p:sp>
      <p:sp>
        <p:nvSpPr>
          <p:cNvPr id="4" name="Footer Placeholder 3">
            <a:extLst>
              <a:ext uri="{FF2B5EF4-FFF2-40B4-BE49-F238E27FC236}">
                <a16:creationId xmlns:a16="http://schemas.microsoft.com/office/drawing/2014/main" id="{4F255E5B-F98B-3F4B-AD8C-3B67C8D7EB67}"/>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4685382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593EF-BF7B-B645-A4D5-B161E5683364}"/>
              </a:ext>
            </a:extLst>
          </p:cNvPr>
          <p:cNvSpPr>
            <a:spLocks noGrp="1"/>
          </p:cNvSpPr>
          <p:nvPr>
            <p:ph type="title"/>
          </p:nvPr>
        </p:nvSpPr>
        <p:spPr/>
        <p:txBody>
          <a:bodyPr/>
          <a:lstStyle/>
          <a:p>
            <a:r>
              <a:rPr lang="en-US"/>
              <a:t>Matrix Representation </a:t>
            </a:r>
          </a:p>
        </p:txBody>
      </p:sp>
      <p:sp>
        <p:nvSpPr>
          <p:cNvPr id="3" name="Content Placeholder 2">
            <a:extLst>
              <a:ext uri="{FF2B5EF4-FFF2-40B4-BE49-F238E27FC236}">
                <a16:creationId xmlns:a16="http://schemas.microsoft.com/office/drawing/2014/main" id="{200AD8F4-8E47-B94D-BCFC-EF11EE58655D}"/>
              </a:ext>
            </a:extLst>
          </p:cNvPr>
          <p:cNvSpPr>
            <a:spLocks noGrp="1"/>
          </p:cNvSpPr>
          <p:nvPr>
            <p:ph idx="1"/>
          </p:nvPr>
        </p:nvSpPr>
        <p:spPr>
          <a:xfrm>
            <a:off x="233048" y="1549485"/>
            <a:ext cx="6714695" cy="5809192"/>
          </a:xfrm>
        </p:spPr>
        <p:txBody>
          <a:bodyPr/>
          <a:lstStyle/>
          <a:p>
            <a:r>
              <a:rPr lang="en-US"/>
              <a:t>Create a matrix with</a:t>
            </a:r>
          </a:p>
          <a:p>
            <a:pPr marL="457200" indent="-457200">
              <a:buFont typeface="Arial" panose="020B0604020202020204" pitchFamily="34" charset="0"/>
              <a:buChar char="•"/>
            </a:pPr>
            <a:r>
              <a:rPr lang="en-US"/>
              <a:t>Entity pairs as rows</a:t>
            </a:r>
          </a:p>
          <a:p>
            <a:pPr marL="457200" indent="-457200">
              <a:buFont typeface="Arial" panose="020B0604020202020204" pitchFamily="34" charset="0"/>
              <a:buChar char="•"/>
            </a:pPr>
            <a:r>
              <a:rPr lang="en-US"/>
              <a:t>Relation types as columns</a:t>
            </a:r>
          </a:p>
          <a:p>
            <a:pPr marL="1376240" lvl="1" indent="-457200">
              <a:buFont typeface="Arial" panose="020B0604020202020204" pitchFamily="34" charset="0"/>
              <a:buChar char="•"/>
            </a:pPr>
            <a:r>
              <a:rPr lang="en-US"/>
              <a:t>Relations from text patterns</a:t>
            </a:r>
          </a:p>
          <a:p>
            <a:pPr marL="1376240" lvl="1" indent="-457200">
              <a:buFont typeface="Arial" panose="020B0604020202020204" pitchFamily="34" charset="0"/>
              <a:buChar char="•"/>
            </a:pPr>
            <a:r>
              <a:rPr lang="en-US"/>
              <a:t>Relations from knowledge base</a:t>
            </a:r>
          </a:p>
          <a:p>
            <a:pPr marL="1376240" lvl="1" indent="-457200">
              <a:buFont typeface="Arial" panose="020B0604020202020204" pitchFamily="34" charset="0"/>
              <a:buChar char="•"/>
            </a:pPr>
            <a:endParaRPr lang="en-US"/>
          </a:p>
          <a:p>
            <a:r>
              <a:rPr lang="en-US"/>
              <a:t>The entity-pair/relation matrix is a sparse matrix (like in recommender systems)</a:t>
            </a:r>
          </a:p>
          <a:p>
            <a:pPr marL="1376240" lvl="1" indent="-457200">
              <a:buFont typeface="Arial" panose="020B0604020202020204" pitchFamily="34" charset="0"/>
              <a:buChar char="•"/>
            </a:pPr>
            <a:endParaRPr lang="en-US"/>
          </a:p>
          <a:p>
            <a:endParaRPr lang="en-US"/>
          </a:p>
        </p:txBody>
      </p:sp>
      <p:sp>
        <p:nvSpPr>
          <p:cNvPr id="4" name="Footer Placeholder 3">
            <a:extLst>
              <a:ext uri="{FF2B5EF4-FFF2-40B4-BE49-F238E27FC236}">
                <a16:creationId xmlns:a16="http://schemas.microsoft.com/office/drawing/2014/main" id="{75E78F8A-84C2-F94A-8919-49EE2DA3EB4B}"/>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5" name="Picture 4">
            <a:extLst>
              <a:ext uri="{FF2B5EF4-FFF2-40B4-BE49-F238E27FC236}">
                <a16:creationId xmlns:a16="http://schemas.microsoft.com/office/drawing/2014/main" id="{388263BD-2766-7940-A8B9-3ECA4BFE56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5735" y="1656556"/>
            <a:ext cx="4823826" cy="4859165"/>
          </a:xfrm>
          <a:prstGeom prst="rect">
            <a:avLst/>
          </a:prstGeom>
        </p:spPr>
      </p:pic>
    </p:spTree>
    <p:extLst>
      <p:ext uri="{BB962C8B-B14F-4D97-AF65-F5344CB8AC3E}">
        <p14:creationId xmlns:p14="http://schemas.microsoft.com/office/powerpoint/2010/main" val="41056168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179B7-21C8-734C-ACAA-94194D422EB6}"/>
              </a:ext>
            </a:extLst>
          </p:cNvPr>
          <p:cNvSpPr>
            <a:spLocks noGrp="1"/>
          </p:cNvSpPr>
          <p:nvPr>
            <p:ph type="title"/>
          </p:nvPr>
        </p:nvSpPr>
        <p:spPr/>
        <p:txBody>
          <a:bodyPr/>
          <a:lstStyle/>
          <a:p>
            <a:r>
              <a:rPr lang="en-US"/>
              <a:t>Matrix Factorization</a:t>
            </a:r>
          </a:p>
        </p:txBody>
      </p:sp>
      <p:pic>
        <p:nvPicPr>
          <p:cNvPr id="6" name="Content Placeholder 5">
            <a:extLst>
              <a:ext uri="{FF2B5EF4-FFF2-40B4-BE49-F238E27FC236}">
                <a16:creationId xmlns:a16="http://schemas.microsoft.com/office/drawing/2014/main" id="{8F4C2084-8F76-1043-A59D-810D44A2452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6363" y="1800572"/>
            <a:ext cx="10790237" cy="3879048"/>
          </a:xfrm>
        </p:spPr>
      </p:pic>
      <p:sp>
        <p:nvSpPr>
          <p:cNvPr id="4" name="Footer Placeholder 3">
            <a:extLst>
              <a:ext uri="{FF2B5EF4-FFF2-40B4-BE49-F238E27FC236}">
                <a16:creationId xmlns:a16="http://schemas.microsoft.com/office/drawing/2014/main" id="{76AE56DA-DA3F-0F44-A10F-5CE76039654E}"/>
              </a:ext>
            </a:extLst>
          </p:cNvPr>
          <p:cNvSpPr>
            <a:spLocks noGrp="1"/>
          </p:cNvSpPr>
          <p:nvPr>
            <p:ph type="ftr" sz="quarter" idx="10"/>
          </p:nvPr>
        </p:nvSpPr>
        <p:spPr/>
        <p:txBody>
          <a:bodyPr/>
          <a:lstStyle/>
          <a:p>
            <a:r>
              <a:rPr lang="fr-CH"/>
              <a:t>©2024, Karl Aberer, EPFL-IC, Laboratoire de systèmes d'informations répartis </a:t>
            </a:r>
            <a:endParaRPr lang="en-GB"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16820961-9BD1-9144-8CB7-402B5EFFFA4B}"/>
                  </a:ext>
                </a:extLst>
              </p:cNvPr>
              <p:cNvSpPr/>
              <p:nvPr/>
            </p:nvSpPr>
            <p:spPr>
              <a:xfrm>
                <a:off x="1688546" y="6071903"/>
                <a:ext cx="6553332" cy="1277273"/>
              </a:xfrm>
              <a:prstGeom prst="rect">
                <a:avLst/>
              </a:prstGeom>
            </p:spPr>
            <p:txBody>
              <a:bodyPr wrap="none">
                <a:spAutoFit/>
              </a:bodyPr>
              <a:lstStyle/>
              <a:p>
                <a:pPr lvl="0" algn="l">
                  <a:spcBef>
                    <a:spcPct val="20000"/>
                  </a:spcBef>
                </a:pPr>
                <a14:m>
                  <m:oMath xmlns:m="http://schemas.openxmlformats.org/officeDocument/2006/math">
                    <m:r>
                      <a:rPr lang="en-US" sz="3500" i="1" kern="0" dirty="0">
                        <a:solidFill>
                          <a:srgbClr val="000000"/>
                        </a:solidFill>
                        <a:latin typeface="Cambria Math" panose="02040503050406030204" pitchFamily="18" charset="0"/>
                        <a:cs typeface="Calibri"/>
                      </a:rPr>
                      <m:t>𝑅</m:t>
                    </m:r>
                    <m:r>
                      <a:rPr lang="en-US" sz="3500" i="1" kern="0" dirty="0">
                        <a:solidFill>
                          <a:srgbClr val="000000"/>
                        </a:solidFill>
                        <a:latin typeface="Cambria Math" panose="02040503050406030204" pitchFamily="18" charset="0"/>
                        <a:cs typeface="Calibri"/>
                      </a:rPr>
                      <m:t>(</m:t>
                    </m:r>
                    <m:r>
                      <a:rPr lang="en-US" sz="3500" i="1" kern="0" dirty="0">
                        <a:solidFill>
                          <a:srgbClr val="000000"/>
                        </a:solidFill>
                        <a:latin typeface="Cambria Math" panose="02040503050406030204" pitchFamily="18" charset="0"/>
                        <a:cs typeface="Calibri"/>
                      </a:rPr>
                      <m:t>𝑖</m:t>
                    </m:r>
                    <m:r>
                      <a:rPr lang="en-US" sz="3500" i="1" kern="0" dirty="0">
                        <a:solidFill>
                          <a:srgbClr val="000000"/>
                        </a:solidFill>
                        <a:latin typeface="Cambria Math" panose="02040503050406030204" pitchFamily="18" charset="0"/>
                        <a:cs typeface="Calibri"/>
                      </a:rPr>
                      <m:t>,</m:t>
                    </m:r>
                    <m:r>
                      <a:rPr lang="en-US" sz="3500" i="1" kern="0" dirty="0">
                        <a:solidFill>
                          <a:srgbClr val="000000"/>
                        </a:solidFill>
                        <a:latin typeface="Cambria Math" panose="02040503050406030204" pitchFamily="18" charset="0"/>
                        <a:cs typeface="Calibri"/>
                      </a:rPr>
                      <m:t>𝑗</m:t>
                    </m:r>
                    <m:r>
                      <a:rPr lang="en-US" sz="3500" i="1" kern="0" dirty="0">
                        <a:solidFill>
                          <a:srgbClr val="000000"/>
                        </a:solidFill>
                        <a:latin typeface="Cambria Math" panose="02040503050406030204" pitchFamily="18" charset="0"/>
                        <a:cs typeface="Calibri"/>
                      </a:rPr>
                      <m:t>)</m:t>
                    </m:r>
                  </m:oMath>
                </a14:m>
                <a:r>
                  <a:rPr lang="en-US" sz="3500" kern="0" dirty="0">
                    <a:solidFill>
                      <a:srgbClr val="000000"/>
                    </a:solidFill>
                    <a:latin typeface="Calibri"/>
                    <a:cs typeface="Calibri"/>
                  </a:rPr>
                  <a:t> positive examples of facts</a:t>
                </a:r>
              </a:p>
              <a:p>
                <a:pPr lvl="0" algn="l">
                  <a:spcBef>
                    <a:spcPct val="20000"/>
                  </a:spcBef>
                </a:pPr>
                <a14:m>
                  <m:oMath xmlns:m="http://schemas.openxmlformats.org/officeDocument/2006/math">
                    <m:r>
                      <a:rPr lang="en-US" sz="3500" i="1" kern="0" dirty="0">
                        <a:solidFill>
                          <a:srgbClr val="000000"/>
                        </a:solidFill>
                        <a:latin typeface="Cambria Math" panose="02040503050406030204" pitchFamily="18" charset="0"/>
                        <a:cs typeface="Calibri"/>
                      </a:rPr>
                      <m:t>𝑅</m:t>
                    </m:r>
                    <m:r>
                      <a:rPr lang="en-US" sz="3500" i="1" kern="0" dirty="0">
                        <a:solidFill>
                          <a:srgbClr val="000000"/>
                        </a:solidFill>
                        <a:latin typeface="Cambria Math" panose="02040503050406030204" pitchFamily="18" charset="0"/>
                        <a:cs typeface="Calibri"/>
                      </a:rPr>
                      <m:t>’(</m:t>
                    </m:r>
                    <m:r>
                      <a:rPr lang="en-US" sz="3500" i="1" kern="0" dirty="0">
                        <a:solidFill>
                          <a:srgbClr val="000000"/>
                        </a:solidFill>
                        <a:latin typeface="Cambria Math" panose="02040503050406030204" pitchFamily="18" charset="0"/>
                        <a:cs typeface="Calibri"/>
                      </a:rPr>
                      <m:t>𝑥</m:t>
                    </m:r>
                    <m:r>
                      <a:rPr lang="en-US" sz="3500" i="1" kern="0" dirty="0">
                        <a:solidFill>
                          <a:srgbClr val="000000"/>
                        </a:solidFill>
                        <a:latin typeface="Cambria Math" panose="02040503050406030204" pitchFamily="18" charset="0"/>
                        <a:cs typeface="Calibri"/>
                      </a:rPr>
                      <m:t>,</m:t>
                    </m:r>
                    <m:r>
                      <a:rPr lang="en-US" sz="3500" i="1" kern="0" dirty="0">
                        <a:solidFill>
                          <a:srgbClr val="000000"/>
                        </a:solidFill>
                        <a:latin typeface="Cambria Math" panose="02040503050406030204" pitchFamily="18" charset="0"/>
                        <a:cs typeface="Calibri"/>
                      </a:rPr>
                      <m:t>𝑦</m:t>
                    </m:r>
                    <m:r>
                      <a:rPr lang="en-US" sz="3500" i="1" kern="0" dirty="0">
                        <a:solidFill>
                          <a:srgbClr val="000000"/>
                        </a:solidFill>
                        <a:latin typeface="Cambria Math" panose="02040503050406030204" pitchFamily="18" charset="0"/>
                        <a:cs typeface="Calibri"/>
                      </a:rPr>
                      <m:t>) </m:t>
                    </m:r>
                  </m:oMath>
                </a14:m>
                <a:r>
                  <a:rPr lang="en-US" sz="3500" kern="0" dirty="0">
                    <a:solidFill>
                      <a:srgbClr val="000000"/>
                    </a:solidFill>
                    <a:latin typeface="Calibri"/>
                    <a:cs typeface="Calibri"/>
                  </a:rPr>
                  <a:t>negative examples of facts</a:t>
                </a:r>
              </a:p>
            </p:txBody>
          </p:sp>
        </mc:Choice>
        <mc:Fallback xmlns="">
          <p:sp>
            <p:nvSpPr>
              <p:cNvPr id="10" name="Rectangle 9">
                <a:extLst>
                  <a:ext uri="{FF2B5EF4-FFF2-40B4-BE49-F238E27FC236}">
                    <a16:creationId xmlns:a16="http://schemas.microsoft.com/office/drawing/2014/main" id="{16820961-9BD1-9144-8CB7-402B5EFFFA4B}"/>
                  </a:ext>
                </a:extLst>
              </p:cNvPr>
              <p:cNvSpPr>
                <a:spLocks noRot="1" noChangeAspect="1" noMove="1" noResize="1" noEditPoints="1" noAdjustHandles="1" noChangeArrowheads="1" noChangeShapeType="1" noTextEdit="1"/>
              </p:cNvSpPr>
              <p:nvPr/>
            </p:nvSpPr>
            <p:spPr>
              <a:xfrm>
                <a:off x="1688546" y="6071903"/>
                <a:ext cx="6553332" cy="1277273"/>
              </a:xfrm>
              <a:prstGeom prst="rect">
                <a:avLst/>
              </a:prstGeom>
              <a:blipFill>
                <a:blip r:embed="rId4"/>
                <a:stretch>
                  <a:fillRect l="-967" t="-6863" r="-1741" b="-14706"/>
                </a:stretch>
              </a:blipFill>
            </p:spPr>
            <p:txBody>
              <a:bodyPr/>
              <a:lstStyle/>
              <a:p>
                <a:r>
                  <a:rPr lang="en-US">
                    <a:noFill/>
                  </a:rPr>
                  <a:t> </a:t>
                </a:r>
              </a:p>
            </p:txBody>
          </p:sp>
        </mc:Fallback>
      </mc:AlternateContent>
    </p:spTree>
    <p:extLst>
      <p:ext uri="{BB962C8B-B14F-4D97-AF65-F5344CB8AC3E}">
        <p14:creationId xmlns:p14="http://schemas.microsoft.com/office/powerpoint/2010/main" val="12272251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F92A9-2A7B-EE46-B9C9-B5EB45F3D27A}"/>
              </a:ext>
            </a:extLst>
          </p:cNvPr>
          <p:cNvSpPr>
            <a:spLocks noGrp="1"/>
          </p:cNvSpPr>
          <p:nvPr>
            <p:ph type="title"/>
          </p:nvPr>
        </p:nvSpPr>
        <p:spPr/>
        <p:txBody>
          <a:bodyPr/>
          <a:lstStyle/>
          <a:p>
            <a:r>
              <a:rPr lang="en-US" dirty="0"/>
              <a:t>Bayesian Personalized Ranking (BPR)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4ACE2D-8BAD-E94A-8B57-4606CB6299DD}"/>
                  </a:ext>
                </a:extLst>
              </p:cNvPr>
              <p:cNvSpPr>
                <a:spLocks noGrp="1"/>
              </p:cNvSpPr>
              <p:nvPr>
                <p:ph idx="1"/>
              </p:nvPr>
            </p:nvSpPr>
            <p:spPr/>
            <p:txBody>
              <a:bodyPr/>
              <a:lstStyle/>
              <a:p>
                <a:r>
                  <a:rPr lang="en-US"/>
                  <a:t>Idea: give observed true facts higher ranking than unobserved (true or false) facts</a:t>
                </a:r>
              </a:p>
              <a:p>
                <a:r>
                  <a:rPr lang="en-US"/>
                  <a:t>Approach: create ranked pairs </a:t>
                </a:r>
                <a14:m>
                  <m:oMath xmlns:m="http://schemas.openxmlformats.org/officeDocument/2006/math">
                    <m:sSup>
                      <m:sSupPr>
                        <m:ctrlPr>
                          <a:rPr lang="en-US" i="1">
                            <a:latin typeface="Cambria Math" panose="02040503050406030204" pitchFamily="18" charset="0"/>
                          </a:rPr>
                        </m:ctrlPr>
                      </m:sSupPr>
                      <m:e>
                        <m:r>
                          <a:rPr lang="fr-CH" i="1">
                            <a:latin typeface="Cambria Math" panose="02040503050406030204" pitchFamily="18" charset="0"/>
                          </a:rPr>
                          <m:t>𝑓</m:t>
                        </m:r>
                      </m:e>
                      <m:sup>
                        <m:r>
                          <a:rPr lang="fr-CH" i="1">
                            <a:latin typeface="Cambria Math" panose="02040503050406030204" pitchFamily="18" charset="0"/>
                          </a:rPr>
                          <m:t>+</m:t>
                        </m:r>
                      </m:sup>
                    </m:sSup>
                  </m:oMath>
                </a14:m>
                <a:r>
                  <a:rPr lang="en-US"/>
                  <a:t> and </a:t>
                </a:r>
                <a14:m>
                  <m:oMath xmlns:m="http://schemas.openxmlformats.org/officeDocument/2006/math">
                    <m:sSup>
                      <m:sSupPr>
                        <m:ctrlPr>
                          <a:rPr lang="en-US" i="1">
                            <a:latin typeface="Cambria Math" panose="02040503050406030204" pitchFamily="18" charset="0"/>
                          </a:rPr>
                        </m:ctrlPr>
                      </m:sSupPr>
                      <m:e>
                        <m:r>
                          <a:rPr lang="fr-CH" i="1">
                            <a:latin typeface="Cambria Math" panose="02040503050406030204" pitchFamily="18" charset="0"/>
                          </a:rPr>
                          <m:t>𝑓</m:t>
                        </m:r>
                      </m:e>
                      <m:sup>
                        <m:r>
                          <a:rPr lang="fr-CH" i="1">
                            <a:latin typeface="Cambria Math" panose="02040503050406030204" pitchFamily="18" charset="0"/>
                          </a:rPr>
                          <m:t>−</m:t>
                        </m:r>
                      </m:sup>
                    </m:sSup>
                  </m:oMath>
                </a14:m>
                <a:endParaRPr lang="en-US"/>
              </a:p>
              <a:p>
                <a:r>
                  <a:rPr lang="en-US"/>
                  <a:t>Objective Function</a:t>
                </a:r>
              </a:p>
              <a:p>
                <a:pPr/>
                <a14:m>
                  <m:oMathPara xmlns:m="http://schemas.openxmlformats.org/officeDocument/2006/math">
                    <m:oMathParaPr>
                      <m:jc m:val="centerGroup"/>
                    </m:oMathParaPr>
                    <m:oMath xmlns:m="http://schemas.openxmlformats.org/officeDocument/2006/math">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fr-CH" b="0" i="1">
                                  <a:latin typeface="Cambria Math" panose="02040503050406030204" pitchFamily="18" charset="0"/>
                                </a:rPr>
                                <m:t>𝑓</m:t>
                              </m:r>
                            </m:e>
                            <m:sup>
                              <m:r>
                                <a:rPr lang="fr-CH" b="0" i="1">
                                  <a:latin typeface="Cambria Math" panose="02040503050406030204" pitchFamily="18" charset="0"/>
                                </a:rPr>
                                <m:t>+</m:t>
                              </m:r>
                            </m:sup>
                          </m:sSup>
                          <m:r>
                            <m:rPr>
                              <m:brk m:alnAt="7"/>
                            </m:rPr>
                            <a:rPr lang="fr-CH" b="0" i="1">
                              <a:latin typeface="Cambria Math" panose="02040503050406030204" pitchFamily="18" charset="0"/>
                            </a:rPr>
                            <m:t>,</m:t>
                          </m:r>
                          <m:sSup>
                            <m:sSupPr>
                              <m:ctrlPr>
                                <a:rPr lang="en-US" i="1">
                                  <a:latin typeface="Cambria Math" panose="02040503050406030204" pitchFamily="18" charset="0"/>
                                </a:rPr>
                              </m:ctrlPr>
                            </m:sSupPr>
                            <m:e>
                              <m:r>
                                <a:rPr lang="fr-CH" b="0" i="1">
                                  <a:latin typeface="Cambria Math" panose="02040503050406030204" pitchFamily="18" charset="0"/>
                                </a:rPr>
                                <m:t>𝑓</m:t>
                              </m:r>
                            </m:e>
                            <m:sup>
                              <m:r>
                                <a:rPr lang="fr-CH" b="0" i="1">
                                  <a:latin typeface="Cambria Math" panose="02040503050406030204" pitchFamily="18" charset="0"/>
                                </a:rPr>
                                <m:t>−</m:t>
                              </m:r>
                            </m:sup>
                          </m:sSup>
                        </m:sub>
                        <m:sup/>
                        <m:e>
                          <m:func>
                            <m:funcPr>
                              <m:ctrlPr>
                                <a:rPr lang="en-US" i="1">
                                  <a:latin typeface="Cambria Math" panose="02040503050406030204" pitchFamily="18" charset="0"/>
                                </a:rPr>
                              </m:ctrlPr>
                            </m:funcPr>
                            <m:fName>
                              <m:r>
                                <m:rPr>
                                  <m:sty m:val="p"/>
                                </m:rPr>
                                <a:rPr lang="en-US" i="0">
                                  <a:latin typeface="Cambria Math" panose="02040503050406030204" pitchFamily="18" charset="0"/>
                                </a:rPr>
                                <m:t>log</m:t>
                              </m:r>
                            </m:fName>
                            <m:e>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sSup>
                                        <m:sSupPr>
                                          <m:ctrlPr>
                                            <a:rPr lang="en-US" i="1">
                                              <a:latin typeface="Cambria Math" panose="02040503050406030204" pitchFamily="18" charset="0"/>
                                              <a:ea typeface="Cambria Math" panose="02040503050406030204" pitchFamily="18" charset="0"/>
                                            </a:rPr>
                                          </m:ctrlPr>
                                        </m:sSupPr>
                                        <m:e>
                                          <m:r>
                                            <a:rPr lang="fr-CH" b="0" i="1">
                                              <a:latin typeface="Cambria Math" panose="02040503050406030204" pitchFamily="18" charset="0"/>
                                              <a:ea typeface="Cambria Math" panose="02040503050406030204" pitchFamily="18" charset="0"/>
                                            </a:rPr>
                                            <m:t>𝑓</m:t>
                                          </m:r>
                                        </m:e>
                                        <m:sup>
                                          <m:r>
                                            <a:rPr lang="fr-CH" b="0" i="1">
                                              <a:latin typeface="Cambria Math" panose="02040503050406030204" pitchFamily="18" charset="0"/>
                                              <a:ea typeface="Cambria Math" panose="02040503050406030204" pitchFamily="18" charset="0"/>
                                            </a:rPr>
                                            <m:t>+</m:t>
                                          </m:r>
                                        </m:sup>
                                      </m:sSup>
                                    </m:sub>
                                  </m:sSub>
                                  <m:r>
                                    <a:rPr lang="fr-CH" b="0"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sSup>
                                        <m:sSupPr>
                                          <m:ctrlPr>
                                            <a:rPr lang="en-US" i="1">
                                              <a:latin typeface="Cambria Math" panose="02040503050406030204" pitchFamily="18" charset="0"/>
                                              <a:ea typeface="Cambria Math" panose="02040503050406030204" pitchFamily="18" charset="0"/>
                                            </a:rPr>
                                          </m:ctrlPr>
                                        </m:sSupPr>
                                        <m:e>
                                          <m:r>
                                            <a:rPr lang="fr-CH" i="1">
                                              <a:latin typeface="Cambria Math" panose="02040503050406030204" pitchFamily="18" charset="0"/>
                                              <a:ea typeface="Cambria Math" panose="02040503050406030204" pitchFamily="18" charset="0"/>
                                            </a:rPr>
                                            <m:t>𝑓</m:t>
                                          </m:r>
                                        </m:e>
                                        <m:sup>
                                          <m:r>
                                            <a:rPr lang="fr-CH" b="0" i="1">
                                              <a:latin typeface="Cambria Math" panose="02040503050406030204" pitchFamily="18" charset="0"/>
                                              <a:ea typeface="Cambria Math" panose="02040503050406030204" pitchFamily="18" charset="0"/>
                                            </a:rPr>
                                            <m:t>−</m:t>
                                          </m:r>
                                        </m:sup>
                                      </m:sSup>
                                    </m:sub>
                                  </m:sSub>
                                </m:e>
                              </m:d>
                            </m:e>
                          </m:func>
                        </m:e>
                      </m:nary>
                    </m:oMath>
                  </m:oMathPara>
                </a14:m>
                <a:endParaRPr lang="en-US"/>
              </a:p>
              <a:p>
                <a:r>
                  <a:rPr lang="en-US"/>
                  <a:t>where</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fr-CH" b="0" i="1">
                              <a:latin typeface="Cambria Math" panose="02040503050406030204" pitchFamily="18" charset="0"/>
                              <a:ea typeface="Cambria Math" panose="02040503050406030204" pitchFamily="18" charset="0"/>
                            </a:rPr>
                            <m:t>𝑓</m:t>
                          </m:r>
                        </m:sub>
                      </m:sSub>
                      <m:r>
                        <a:rPr lang="fr-CH" b="0"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panose="02040503050406030204" pitchFamily="18" charset="0"/>
                        </a:rPr>
                        <m:t>𝒑</m:t>
                      </m:r>
                      <m:r>
                        <a:rPr lang="fr-CH" b="0"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panose="02040503050406030204" pitchFamily="18" charset="0"/>
                        </a:rPr>
                        <m:t>𝒓</m:t>
                      </m:r>
                    </m:oMath>
                  </m:oMathPara>
                </a14:m>
                <a:endParaRPr lang="en-US" b="1"/>
              </a:p>
              <a:p>
                <a:r>
                  <a:rPr lang="en-US"/>
                  <a:t>Maximize with Stochastic Gradient Descent</a:t>
                </a:r>
              </a:p>
            </p:txBody>
          </p:sp>
        </mc:Choice>
        <mc:Fallback xmlns="">
          <p:sp>
            <p:nvSpPr>
              <p:cNvPr id="3" name="Content Placeholder 2">
                <a:extLst>
                  <a:ext uri="{FF2B5EF4-FFF2-40B4-BE49-F238E27FC236}">
                    <a16:creationId xmlns:a16="http://schemas.microsoft.com/office/drawing/2014/main" id="{BA4ACE2D-8BAD-E94A-8B57-4606CB6299DD}"/>
                  </a:ext>
                </a:extLst>
              </p:cNvPr>
              <p:cNvSpPr>
                <a:spLocks noGrp="1" noRot="1" noChangeAspect="1" noMove="1" noResize="1" noEditPoints="1" noAdjustHandles="1" noChangeArrowheads="1" noChangeShapeType="1" noTextEdit="1"/>
              </p:cNvSpPr>
              <p:nvPr>
                <p:ph idx="1"/>
              </p:nvPr>
            </p:nvSpPr>
            <p:spPr>
              <a:blipFill>
                <a:blip r:embed="rId3"/>
                <a:stretch>
                  <a:fillRect l="-1293" t="-1310" b="-1048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EE57728-1AC9-EC41-BFC8-5A280F1A99AF}"/>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9533083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B7E66-07E8-8140-AEC0-AD4033A8740D}"/>
              </a:ext>
            </a:extLst>
          </p:cNvPr>
          <p:cNvSpPr>
            <a:spLocks noGrp="1"/>
          </p:cNvSpPr>
          <p:nvPr>
            <p:ph type="title"/>
          </p:nvPr>
        </p:nvSpPr>
        <p:spPr/>
        <p:txBody>
          <a:bodyPr/>
          <a:lstStyle/>
          <a:p>
            <a:r>
              <a:rPr lang="en-US"/>
              <a:t>Relation Embeddings</a:t>
            </a:r>
          </a:p>
        </p:txBody>
      </p:sp>
      <p:pic>
        <p:nvPicPr>
          <p:cNvPr id="6" name="Content Placeholder 5">
            <a:extLst>
              <a:ext uri="{FF2B5EF4-FFF2-40B4-BE49-F238E27FC236}">
                <a16:creationId xmlns:a16="http://schemas.microsoft.com/office/drawing/2014/main" id="{03D80241-4F0E-1C49-8652-C02F48177A3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84098" y="1549400"/>
            <a:ext cx="8288766" cy="5808663"/>
          </a:xfrm>
        </p:spPr>
      </p:pic>
      <p:sp>
        <p:nvSpPr>
          <p:cNvPr id="4" name="Footer Placeholder 3">
            <a:extLst>
              <a:ext uri="{FF2B5EF4-FFF2-40B4-BE49-F238E27FC236}">
                <a16:creationId xmlns:a16="http://schemas.microsoft.com/office/drawing/2014/main" id="{9961BB6A-4B72-AF44-9877-562BA06E79D1}"/>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1839830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043B0-A767-024F-B910-4B1E1DD6D91D}"/>
              </a:ext>
            </a:extLst>
          </p:cNvPr>
          <p:cNvSpPr>
            <a:spLocks noGrp="1"/>
          </p:cNvSpPr>
          <p:nvPr>
            <p:ph type="title"/>
          </p:nvPr>
        </p:nvSpPr>
        <p:spPr/>
        <p:txBody>
          <a:bodyPr/>
          <a:lstStyle/>
          <a:p>
            <a:r>
              <a:rPr lang="en-US"/>
              <a:t>Exploiting Relation Embedding Similarity</a:t>
            </a:r>
          </a:p>
        </p:txBody>
      </p:sp>
      <p:sp>
        <p:nvSpPr>
          <p:cNvPr id="4" name="Footer Placeholder 3">
            <a:extLst>
              <a:ext uri="{FF2B5EF4-FFF2-40B4-BE49-F238E27FC236}">
                <a16:creationId xmlns:a16="http://schemas.microsoft.com/office/drawing/2014/main" id="{07F0A053-0EDE-3243-85E6-68E78EE593C2}"/>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graphicFrame>
        <p:nvGraphicFramePr>
          <p:cNvPr id="5" name="Content Placeholder 7">
            <a:extLst>
              <a:ext uri="{FF2B5EF4-FFF2-40B4-BE49-F238E27FC236}">
                <a16:creationId xmlns:a16="http://schemas.microsoft.com/office/drawing/2014/main" id="{4DECFDD1-6AAD-7C4B-B9DF-A23D7E1E133C}"/>
              </a:ext>
            </a:extLst>
          </p:cNvPr>
          <p:cNvGraphicFramePr>
            <a:graphicFrameLocks/>
          </p:cNvGraphicFramePr>
          <p:nvPr>
            <p:extLst>
              <p:ext uri="{D42A27DB-BD31-4B8C-83A1-F6EECF244321}">
                <p14:modId xmlns:p14="http://schemas.microsoft.com/office/powerpoint/2010/main" val="3778012129"/>
              </p:ext>
            </p:extLst>
          </p:nvPr>
        </p:nvGraphicFramePr>
        <p:xfrm>
          <a:off x="3563367" y="2540932"/>
          <a:ext cx="6165852" cy="2448272"/>
        </p:xfrm>
        <a:graphic>
          <a:graphicData uri="http://schemas.openxmlformats.org/drawingml/2006/table">
            <a:tbl>
              <a:tblPr firstRow="1" bandRow="1">
                <a:tableStyleId>{5C22544A-7EE6-4342-B048-85BDC9FD1C3A}</a:tableStyleId>
              </a:tblPr>
              <a:tblGrid>
                <a:gridCol w="1541463">
                  <a:extLst>
                    <a:ext uri="{9D8B030D-6E8A-4147-A177-3AD203B41FA5}">
                      <a16:colId xmlns:a16="http://schemas.microsoft.com/office/drawing/2014/main" val="1987493981"/>
                    </a:ext>
                  </a:extLst>
                </a:gridCol>
                <a:gridCol w="1541463">
                  <a:extLst>
                    <a:ext uri="{9D8B030D-6E8A-4147-A177-3AD203B41FA5}">
                      <a16:colId xmlns:a16="http://schemas.microsoft.com/office/drawing/2014/main" val="2035528336"/>
                    </a:ext>
                  </a:extLst>
                </a:gridCol>
                <a:gridCol w="1541463">
                  <a:extLst>
                    <a:ext uri="{9D8B030D-6E8A-4147-A177-3AD203B41FA5}">
                      <a16:colId xmlns:a16="http://schemas.microsoft.com/office/drawing/2014/main" val="495576968"/>
                    </a:ext>
                  </a:extLst>
                </a:gridCol>
                <a:gridCol w="1541463">
                  <a:extLst>
                    <a:ext uri="{9D8B030D-6E8A-4147-A177-3AD203B41FA5}">
                      <a16:colId xmlns:a16="http://schemas.microsoft.com/office/drawing/2014/main" val="71968085"/>
                    </a:ext>
                  </a:extLst>
                </a:gridCol>
              </a:tblGrid>
              <a:tr h="370840">
                <a:tc gridSpan="2">
                  <a:txBody>
                    <a:bodyPr/>
                    <a:lstStyle/>
                    <a:p>
                      <a:pPr algn="ctr"/>
                      <a:r>
                        <a:rPr lang="en-US" sz="1600">
                          <a:latin typeface="Calibri" panose="020F0502020204030204" pitchFamily="34" charset="0"/>
                          <a:cs typeface="Calibri" panose="020F0502020204030204" pitchFamily="34" charset="0"/>
                        </a:rPr>
                        <a:t>Entities</a:t>
                      </a:r>
                    </a:p>
                  </a:txBody>
                  <a:tcPr>
                    <a:solidFill>
                      <a:schemeClr val="tx1"/>
                    </a:solidFill>
                  </a:tcPr>
                </a:tc>
                <a:tc hMerge="1">
                  <a:txBody>
                    <a:bodyPr/>
                    <a:lstStyle/>
                    <a:p>
                      <a:endParaRPr lang="en-US" sz="1600">
                        <a:latin typeface="Calibri" panose="020F0502020204030204" pitchFamily="34" charset="0"/>
                        <a:cs typeface="Calibri" panose="020F0502020204030204" pitchFamily="34" charset="0"/>
                      </a:endParaRPr>
                    </a:p>
                  </a:txBody>
                  <a:tcPr/>
                </a:tc>
                <a:tc gridSpan="2">
                  <a:txBody>
                    <a:bodyPr/>
                    <a:lstStyle/>
                    <a:p>
                      <a:pPr algn="ctr"/>
                      <a:r>
                        <a:rPr lang="en-US" sz="1600">
                          <a:latin typeface="Calibri" panose="020F0502020204030204" pitchFamily="34" charset="0"/>
                          <a:cs typeface="Calibri" panose="020F0502020204030204" pitchFamily="34" charset="0"/>
                        </a:rPr>
                        <a:t>Relationship pattern</a:t>
                      </a:r>
                    </a:p>
                  </a:txBody>
                  <a:tcPr>
                    <a:solidFill>
                      <a:schemeClr val="tx1"/>
                    </a:solidFill>
                  </a:tcPr>
                </a:tc>
                <a:tc hMerge="1">
                  <a:txBody>
                    <a:bodyPr/>
                    <a:lstStyle/>
                    <a:p>
                      <a:endParaRPr lang="en-US" sz="16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983680919"/>
                  </a:ext>
                </a:extLst>
              </a:tr>
              <a:tr h="370840">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Entity 1</a:t>
                      </a:r>
                    </a:p>
                  </a:txBody>
                  <a:tcPr>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Entity 2</a:t>
                      </a:r>
                    </a:p>
                  </a:txBody>
                  <a:tcPr>
                    <a:lnR w="12700" cap="flat" cmpd="sng" algn="ctr">
                      <a:solidFill>
                        <a:schemeClr val="tx1"/>
                      </a:solidFill>
                      <a:prstDash val="solid"/>
                      <a:round/>
                      <a:headEnd type="none" w="med" len="med"/>
                      <a:tailEnd type="none" w="med" len="med"/>
                    </a:lnR>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COM owns part in COM</a:t>
                      </a:r>
                    </a:p>
                  </a:txBody>
                  <a:tcPr>
                    <a:lnL w="12700" cap="flat" cmpd="sng" algn="ctr">
                      <a:solidFill>
                        <a:schemeClr val="tx1"/>
                      </a:solidFill>
                      <a:prstDash val="solid"/>
                      <a:round/>
                      <a:headEnd type="none" w="med" len="med"/>
                      <a:tailEnd type="none" w="med" len="med"/>
                    </a:lnL>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COM buys stake in COM</a:t>
                      </a:r>
                    </a:p>
                  </a:txBody>
                  <a:tcPr>
                    <a:solidFill>
                      <a:schemeClr val="tx1"/>
                    </a:solidFill>
                  </a:tcPr>
                </a:tc>
                <a:extLst>
                  <a:ext uri="{0D108BD9-81ED-4DB2-BD59-A6C34878D82A}">
                    <a16:rowId xmlns:a16="http://schemas.microsoft.com/office/drawing/2014/main" val="1930958881"/>
                  </a:ext>
                </a:extLst>
              </a:tr>
              <a:tr h="370840">
                <a:tc>
                  <a:txBody>
                    <a:bodyPr/>
                    <a:lstStyle/>
                    <a:p>
                      <a:r>
                        <a:rPr lang="en-US" sz="1600">
                          <a:latin typeface="Calibri" panose="020F0502020204030204" pitchFamily="34" charset="0"/>
                          <a:cs typeface="Calibri" panose="020F0502020204030204" pitchFamily="34" charset="0"/>
                        </a:rPr>
                        <a:t>Renault</a:t>
                      </a:r>
                    </a:p>
                  </a:txBody>
                  <a:tcPr/>
                </a:tc>
                <a:tc>
                  <a:txBody>
                    <a:bodyPr/>
                    <a:lstStyle/>
                    <a:p>
                      <a:r>
                        <a:rPr lang="en-US" sz="1600">
                          <a:latin typeface="Calibri" panose="020F0502020204030204" pitchFamily="34" charset="0"/>
                          <a:cs typeface="Calibri" panose="020F0502020204030204" pitchFamily="34" charset="0"/>
                        </a:rPr>
                        <a:t>Nissan</a:t>
                      </a:r>
                    </a:p>
                  </a:txBody>
                  <a:tcPr>
                    <a:lnR w="12700" cap="flat" cmpd="sng" algn="ctr">
                      <a:solidFill>
                        <a:schemeClr val="tx1"/>
                      </a:solidFill>
                      <a:prstDash val="solid"/>
                      <a:round/>
                      <a:headEnd type="none" w="med" len="med"/>
                      <a:tailEnd type="none" w="med" len="med"/>
                    </a:lnR>
                  </a:tcPr>
                </a:tc>
                <a:tc>
                  <a:txBody>
                    <a:bodyPr/>
                    <a:lstStyle/>
                    <a:p>
                      <a:pPr algn="ctr"/>
                      <a:r>
                        <a:rPr lang="en-US" sz="1600">
                          <a:latin typeface="Calibri" panose="020F0502020204030204" pitchFamily="34" charset="0"/>
                          <a:cs typeface="Calibri" panose="020F0502020204030204" pitchFamily="34" charset="0"/>
                        </a:rPr>
                        <a:t>x</a:t>
                      </a:r>
                    </a:p>
                  </a:txBody>
                  <a:tcPr>
                    <a:lnL w="12700" cap="flat" cmpd="sng" algn="ctr">
                      <a:solidFill>
                        <a:schemeClr val="tx1"/>
                      </a:solidFill>
                      <a:prstDash val="solid"/>
                      <a:round/>
                      <a:headEnd type="none" w="med" len="med"/>
                      <a:tailEnd type="none" w="med" len="med"/>
                    </a:lnL>
                  </a:tcPr>
                </a:tc>
                <a:tc>
                  <a:txBody>
                    <a:bodyPr/>
                    <a:lstStyle/>
                    <a:p>
                      <a:pPr algn="ctr"/>
                      <a:r>
                        <a:rPr lang="en-US" sz="1600">
                          <a:latin typeface="Calibri" panose="020F0502020204030204" pitchFamily="34" charset="0"/>
                          <a:cs typeface="Calibri" panose="020F0502020204030204" pitchFamily="34" charset="0"/>
                        </a:rPr>
                        <a:t>x</a:t>
                      </a:r>
                    </a:p>
                  </a:txBody>
                  <a:tcPr/>
                </a:tc>
                <a:extLst>
                  <a:ext uri="{0D108BD9-81ED-4DB2-BD59-A6C34878D82A}">
                    <a16:rowId xmlns:a16="http://schemas.microsoft.com/office/drawing/2014/main" val="2300526654"/>
                  </a:ext>
                </a:extLst>
              </a:tr>
              <a:tr h="370840">
                <a:tc>
                  <a:txBody>
                    <a:bodyPr/>
                    <a:lstStyle/>
                    <a:p>
                      <a:r>
                        <a:rPr lang="en-US" sz="1600">
                          <a:latin typeface="Calibri" panose="020F0502020204030204" pitchFamily="34" charset="0"/>
                          <a:cs typeface="Calibri" panose="020F0502020204030204" pitchFamily="34" charset="0"/>
                        </a:rPr>
                        <a:t>BMW</a:t>
                      </a:r>
                    </a:p>
                  </a:txBody>
                  <a:tcPr/>
                </a:tc>
                <a:tc>
                  <a:txBody>
                    <a:bodyPr/>
                    <a:lstStyle/>
                    <a:p>
                      <a:r>
                        <a:rPr lang="en-US" sz="1600">
                          <a:latin typeface="Calibri" panose="020F0502020204030204" pitchFamily="34" charset="0"/>
                          <a:cs typeface="Calibri" panose="020F0502020204030204" pitchFamily="34" charset="0"/>
                        </a:rPr>
                        <a:t>Rover</a:t>
                      </a:r>
                    </a:p>
                  </a:txBody>
                  <a:tcPr>
                    <a:lnR w="12700" cap="flat" cmpd="sng" algn="ctr">
                      <a:solidFill>
                        <a:schemeClr val="tx1"/>
                      </a:solidFill>
                      <a:prstDash val="solid"/>
                      <a:round/>
                      <a:headEnd type="none" w="med" len="med"/>
                      <a:tailEnd type="none" w="med" len="med"/>
                    </a:lnR>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r>
                        <a:rPr lang="en-US" sz="1600">
                          <a:latin typeface="Calibri" panose="020F0502020204030204" pitchFamily="34" charset="0"/>
                          <a:cs typeface="Calibri" panose="020F0502020204030204" pitchFamily="34" charset="0"/>
                        </a:rPr>
                        <a:t>x</a:t>
                      </a:r>
                    </a:p>
                  </a:txBody>
                  <a:tcPr/>
                </a:tc>
                <a:extLst>
                  <a:ext uri="{0D108BD9-81ED-4DB2-BD59-A6C34878D82A}">
                    <a16:rowId xmlns:a16="http://schemas.microsoft.com/office/drawing/2014/main" val="1157369800"/>
                  </a:ext>
                </a:extLst>
              </a:tr>
              <a:tr h="370840">
                <a:tc>
                  <a:txBody>
                    <a:bodyPr/>
                    <a:lstStyle/>
                    <a:p>
                      <a:r>
                        <a:rPr lang="en-US" sz="1600">
                          <a:latin typeface="Calibri" panose="020F0502020204030204" pitchFamily="34" charset="0"/>
                          <a:cs typeface="Calibri" panose="020F0502020204030204" pitchFamily="34" charset="0"/>
                        </a:rPr>
                        <a:t>Volkswagen</a:t>
                      </a:r>
                    </a:p>
                  </a:txBody>
                  <a:tcPr/>
                </a:tc>
                <a:tc>
                  <a:txBody>
                    <a:bodyPr/>
                    <a:lstStyle/>
                    <a:p>
                      <a:r>
                        <a:rPr lang="en-US" sz="1600">
                          <a:latin typeface="Calibri" panose="020F0502020204030204" pitchFamily="34" charset="0"/>
                          <a:cs typeface="Calibri" panose="020F0502020204030204" pitchFamily="34" charset="0"/>
                        </a:rPr>
                        <a:t>Porsche</a:t>
                      </a:r>
                    </a:p>
                  </a:txBody>
                  <a:tcPr>
                    <a:lnR w="12700" cap="flat" cmpd="sng" algn="ctr">
                      <a:solidFill>
                        <a:schemeClr val="tx1"/>
                      </a:solidFill>
                      <a:prstDash val="solid"/>
                      <a:round/>
                      <a:headEnd type="none" w="med" len="med"/>
                      <a:tailEnd type="none" w="med" len="med"/>
                    </a:lnR>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endParaRPr lang="en-US" sz="16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140126686"/>
                  </a:ext>
                </a:extLst>
              </a:tr>
              <a:tr h="385792">
                <a:tc>
                  <a:txBody>
                    <a:bodyPr/>
                    <a:lstStyle/>
                    <a:p>
                      <a:pPr marL="0" marR="0" lvl="0" indent="0" algn="l" defTabSz="1131126" rtl="0" eaLnBrk="1" fontAlgn="auto" latinLnBrk="0" hangingPunct="1">
                        <a:lnSpc>
                          <a:spcPct val="100000"/>
                        </a:lnSpc>
                        <a:spcBef>
                          <a:spcPts val="0"/>
                        </a:spcBef>
                        <a:spcAft>
                          <a:spcPts val="0"/>
                        </a:spcAft>
                        <a:buClrTx/>
                        <a:buSzTx/>
                        <a:buFontTx/>
                        <a:buNone/>
                        <a:tabLst/>
                        <a:defRPr/>
                      </a:pPr>
                      <a:r>
                        <a:rPr lang="en-US" sz="1600">
                          <a:latin typeface="Calibri" panose="020F0502020204030204" pitchFamily="34" charset="0"/>
                          <a:cs typeface="Calibri" panose="020F0502020204030204" pitchFamily="34" charset="0"/>
                        </a:rPr>
                        <a:t>Ford</a:t>
                      </a:r>
                    </a:p>
                  </a:txBody>
                  <a:tcPr>
                    <a:lnB w="12700" cap="flat" cmpd="sng" algn="ctr">
                      <a:solidFill>
                        <a:schemeClr val="tx1"/>
                      </a:solidFill>
                      <a:prstDash val="solid"/>
                      <a:round/>
                      <a:headEnd type="none" w="med" len="med"/>
                      <a:tailEnd type="none" w="med" len="med"/>
                    </a:lnB>
                  </a:tcPr>
                </a:tc>
                <a:tc>
                  <a:txBody>
                    <a:bodyPr/>
                    <a:lstStyle/>
                    <a:p>
                      <a:pPr marL="0" marR="0" lvl="0" indent="0" algn="l" defTabSz="1131126" rtl="0" eaLnBrk="1" fontAlgn="auto" latinLnBrk="0" hangingPunct="1">
                        <a:lnSpc>
                          <a:spcPct val="100000"/>
                        </a:lnSpc>
                        <a:spcBef>
                          <a:spcPts val="0"/>
                        </a:spcBef>
                        <a:spcAft>
                          <a:spcPts val="0"/>
                        </a:spcAft>
                        <a:buClrTx/>
                        <a:buSzTx/>
                        <a:buFontTx/>
                        <a:buNone/>
                        <a:tabLst/>
                        <a:defRPr/>
                      </a:pPr>
                      <a:r>
                        <a:rPr lang="en-US" sz="1600">
                          <a:latin typeface="Calibri" panose="020F0502020204030204" pitchFamily="34" charset="0"/>
                          <a:cs typeface="Calibri" panose="020F0502020204030204" pitchFamily="34" charset="0"/>
                        </a:rPr>
                        <a:t>Toyota</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1600">
                        <a:latin typeface="Calibri" panose="020F0502020204030204" pitchFamily="34" charset="0"/>
                        <a:cs typeface="Calibri" panose="020F0502020204030204" pitchFamily="34" charset="0"/>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5501634"/>
                  </a:ext>
                </a:extLst>
              </a:tr>
            </a:tbl>
          </a:graphicData>
        </a:graphic>
      </p:graphicFrame>
      <p:sp>
        <p:nvSpPr>
          <p:cNvPr id="14" name="Left-Up Arrow 13">
            <a:extLst>
              <a:ext uri="{FF2B5EF4-FFF2-40B4-BE49-F238E27FC236}">
                <a16:creationId xmlns:a16="http://schemas.microsoft.com/office/drawing/2014/main" id="{0DD3EDFA-3775-C942-AFC8-228728E83633}"/>
              </a:ext>
            </a:extLst>
          </p:cNvPr>
          <p:cNvSpPr/>
          <p:nvPr/>
        </p:nvSpPr>
        <p:spPr bwMode="auto">
          <a:xfrm rot="13112586">
            <a:off x="7708145" y="1863131"/>
            <a:ext cx="810244" cy="730438"/>
          </a:xfrm>
          <a:prstGeom prst="leftUp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5" name="TextBox 14">
            <a:extLst>
              <a:ext uri="{FF2B5EF4-FFF2-40B4-BE49-F238E27FC236}">
                <a16:creationId xmlns:a16="http://schemas.microsoft.com/office/drawing/2014/main" id="{3C07D811-ADA1-9341-9C2E-28D663B7CEC5}"/>
              </a:ext>
            </a:extLst>
          </p:cNvPr>
          <p:cNvSpPr txBox="1"/>
          <p:nvPr/>
        </p:nvSpPr>
        <p:spPr>
          <a:xfrm>
            <a:off x="6848756" y="1368524"/>
            <a:ext cx="2326279" cy="323165"/>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Similar in embedding space</a:t>
            </a:r>
          </a:p>
        </p:txBody>
      </p:sp>
      <p:sp>
        <p:nvSpPr>
          <p:cNvPr id="16" name="Left-Up Arrow 15">
            <a:extLst>
              <a:ext uri="{FF2B5EF4-FFF2-40B4-BE49-F238E27FC236}">
                <a16:creationId xmlns:a16="http://schemas.microsoft.com/office/drawing/2014/main" id="{CBAF2CF0-1B8B-FD40-B2CD-BBE5FB816838}"/>
              </a:ext>
            </a:extLst>
          </p:cNvPr>
          <p:cNvSpPr/>
          <p:nvPr/>
        </p:nvSpPr>
        <p:spPr bwMode="auto">
          <a:xfrm rot="8140190">
            <a:off x="2906055" y="3623571"/>
            <a:ext cx="682892" cy="741153"/>
          </a:xfrm>
          <a:prstGeom prst="leftUpArrow">
            <a:avLst>
              <a:gd name="adj1" fmla="val 25000"/>
              <a:gd name="adj2" fmla="val 21340"/>
              <a:gd name="adj3" fmla="val 28823"/>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7" name="TextBox 16">
            <a:extLst>
              <a:ext uri="{FF2B5EF4-FFF2-40B4-BE49-F238E27FC236}">
                <a16:creationId xmlns:a16="http://schemas.microsoft.com/office/drawing/2014/main" id="{A0DA9045-70BE-1947-BA7C-508598100FE8}"/>
              </a:ext>
            </a:extLst>
          </p:cNvPr>
          <p:cNvSpPr txBox="1"/>
          <p:nvPr/>
        </p:nvSpPr>
        <p:spPr>
          <a:xfrm>
            <a:off x="1237088" y="2999091"/>
            <a:ext cx="2326279"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Similar in embedding space</a:t>
            </a:r>
          </a:p>
        </p:txBody>
      </p:sp>
      <p:sp>
        <p:nvSpPr>
          <p:cNvPr id="18" name="Content Placeholder 2">
            <a:extLst>
              <a:ext uri="{FF2B5EF4-FFF2-40B4-BE49-F238E27FC236}">
                <a16:creationId xmlns:a16="http://schemas.microsoft.com/office/drawing/2014/main" id="{303558D0-9730-C346-B5FA-98641832202D}"/>
              </a:ext>
            </a:extLst>
          </p:cNvPr>
          <p:cNvSpPr>
            <a:spLocks noGrp="1"/>
          </p:cNvSpPr>
          <p:nvPr>
            <p:ph idx="1"/>
          </p:nvPr>
        </p:nvSpPr>
        <p:spPr>
          <a:xfrm>
            <a:off x="233048" y="5328963"/>
            <a:ext cx="10790331" cy="2029713"/>
          </a:xfrm>
        </p:spPr>
        <p:txBody>
          <a:bodyPr/>
          <a:lstStyle/>
          <a:p>
            <a:r>
              <a:rPr lang="en-US" sz="3200"/>
              <a:t>Possible inferences:</a:t>
            </a:r>
          </a:p>
          <a:p>
            <a:pPr marL="457200" indent="-457200">
              <a:buFont typeface="Arial" panose="020B0604020202020204" pitchFamily="34" charset="0"/>
              <a:buChar char="•"/>
            </a:pPr>
            <a:r>
              <a:rPr lang="en-US" sz="3200"/>
              <a:t>BMW owns part in Rover (similarity of relationship)</a:t>
            </a:r>
          </a:p>
          <a:p>
            <a:pPr marL="457200" indent="-457200">
              <a:buFont typeface="Arial" panose="020B0604020202020204" pitchFamily="34" charset="0"/>
              <a:buChar char="•"/>
            </a:pPr>
            <a:r>
              <a:rPr lang="en-US" sz="3200"/>
              <a:t>Volkswagen owns part in Porsche (similarity of entity pair) </a:t>
            </a:r>
          </a:p>
          <a:p>
            <a:pPr marL="457200" indent="-457200">
              <a:buFont typeface="Arial" panose="020B0604020202020204" pitchFamily="34" charset="0"/>
              <a:buChar char="•"/>
            </a:pPr>
            <a:endParaRPr lang="en-US" sz="3200"/>
          </a:p>
        </p:txBody>
      </p:sp>
    </p:spTree>
    <p:extLst>
      <p:ext uri="{BB962C8B-B14F-4D97-AF65-F5344CB8AC3E}">
        <p14:creationId xmlns:p14="http://schemas.microsoft.com/office/powerpoint/2010/main" val="19046438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7F8E5-C343-C0E0-58FD-0AD648B7C474}"/>
              </a:ext>
            </a:extLst>
          </p:cNvPr>
          <p:cNvSpPr>
            <a:spLocks noGrp="1"/>
          </p:cNvSpPr>
          <p:nvPr>
            <p:ph type="title"/>
          </p:nvPr>
        </p:nvSpPr>
        <p:spPr/>
        <p:txBody>
          <a:bodyPr/>
          <a:lstStyle/>
          <a:p>
            <a:r>
              <a:rPr lang="en-CH" dirty="0"/>
              <a:t>Question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F4F48D-0CBA-FBF0-B396-99E613EFF80B}"/>
                  </a:ext>
                </a:extLst>
              </p:cNvPr>
              <p:cNvSpPr>
                <a:spLocks noGrp="1"/>
              </p:cNvSpPr>
              <p:nvPr>
                <p:ph idx="1"/>
              </p:nvPr>
            </p:nvSpPr>
            <p:spPr>
              <a:xfrm>
                <a:off x="233048" y="1549485"/>
                <a:ext cx="11251199" cy="5809192"/>
              </a:xfrm>
            </p:spPr>
            <p:txBody>
              <a:bodyPr/>
              <a:lstStyle/>
              <a:p>
                <a:r>
                  <a:rPr lang="en-CH" dirty="0"/>
                  <a:t>When searching for an entity </a:t>
                </a:r>
                <a14:m>
                  <m:oMath xmlns:m="http://schemas.openxmlformats.org/officeDocument/2006/math">
                    <m:r>
                      <a:rPr lang="en-CH" i="1" dirty="0" smtClean="0">
                        <a:latin typeface="Cambria Math" panose="02040503050406030204" pitchFamily="18" charset="0"/>
                      </a:rPr>
                      <m:t>𝑒</m:t>
                    </m:r>
                    <m:r>
                      <a:rPr lang="en-CH" i="1" baseline="-25000" dirty="0" smtClean="0">
                        <a:latin typeface="Cambria Math" panose="02040503050406030204" pitchFamily="18" charset="0"/>
                      </a:rPr>
                      <m:t>𝑛𝑒𝑤</m:t>
                    </m:r>
                  </m:oMath>
                </a14:m>
                <a:r>
                  <a:rPr lang="en-CH" dirty="0"/>
                  <a:t> that has a given relationship </a:t>
                </a:r>
                <a14:m>
                  <m:oMath xmlns:m="http://schemas.openxmlformats.org/officeDocument/2006/math">
                    <m:r>
                      <a:rPr lang="en-CH" i="1" dirty="0" smtClean="0">
                        <a:latin typeface="Cambria Math" panose="02040503050406030204" pitchFamily="18" charset="0"/>
                      </a:rPr>
                      <m:t>𝑟</m:t>
                    </m:r>
                  </m:oMath>
                </a14:m>
                <a:r>
                  <a:rPr lang="en-CH" dirty="0"/>
                  <a:t> with a given entity </a:t>
                </a:r>
                <a14:m>
                  <m:oMath xmlns:m="http://schemas.openxmlformats.org/officeDocument/2006/math">
                    <m:r>
                      <a:rPr lang="en-CH" i="1" dirty="0" smtClean="0">
                        <a:latin typeface="Cambria Math" panose="02040503050406030204" pitchFamily="18" charset="0"/>
                      </a:rPr>
                      <m:t>𝑒</m:t>
                    </m:r>
                  </m:oMath>
                </a14:m>
                <a:endParaRPr lang="en-CH" dirty="0"/>
              </a:p>
              <a:p>
                <a:pPr marL="514350" indent="-514350">
                  <a:buFont typeface="+mj-lt"/>
                  <a:buAutoNum type="alphaUcPeriod"/>
                </a:pPr>
                <a:r>
                  <a:rPr lang="en-GB" sz="3200" dirty="0"/>
                  <a:t>W</a:t>
                </a:r>
                <a:r>
                  <a:rPr lang="en-CH" sz="3200" dirty="0"/>
                  <a:t>e search for </a:t>
                </a:r>
                <a14:m>
                  <m:oMath xmlns:m="http://schemas.openxmlformats.org/officeDocument/2006/math">
                    <m:r>
                      <a:rPr lang="en-CH" sz="3200" i="1" dirty="0" smtClean="0">
                        <a:latin typeface="Cambria Math" panose="02040503050406030204" pitchFamily="18" charset="0"/>
                      </a:rPr>
                      <m:t>𝑒</m:t>
                    </m:r>
                    <m:r>
                      <a:rPr lang="en-CH" sz="3200" i="1" baseline="-25000" dirty="0" smtClean="0">
                        <a:latin typeface="Cambria Math" panose="02040503050406030204" pitchFamily="18" charset="0"/>
                      </a:rPr>
                      <m:t>𝑛𝑒𝑤</m:t>
                    </m:r>
                  </m:oMath>
                </a14:m>
                <a:r>
                  <a:rPr lang="en-CH" sz="3200" dirty="0"/>
                  <a:t> that have a similar embedding vector to </a:t>
                </a:r>
                <a14:m>
                  <m:oMath xmlns:m="http://schemas.openxmlformats.org/officeDocument/2006/math">
                    <m:r>
                      <a:rPr lang="en-CH" sz="3200" i="1" dirty="0">
                        <a:latin typeface="Cambria Math" panose="02040503050406030204" pitchFamily="18" charset="0"/>
                      </a:rPr>
                      <m:t>𝑒</m:t>
                    </m:r>
                  </m:oMath>
                </a14:m>
                <a:endParaRPr lang="en-CH" sz="3200" dirty="0"/>
              </a:p>
              <a:p>
                <a:pPr marL="514350" indent="-514350">
                  <a:buFont typeface="+mj-lt"/>
                  <a:buAutoNum type="alphaUcPeriod"/>
                </a:pPr>
                <a:r>
                  <a:rPr lang="en-GB" sz="3200" dirty="0"/>
                  <a:t>W</a:t>
                </a:r>
                <a:r>
                  <a:rPr lang="en-CH" sz="3200" dirty="0"/>
                  <a:t>e search for </a:t>
                </a:r>
                <a14:m>
                  <m:oMath xmlns:m="http://schemas.openxmlformats.org/officeDocument/2006/math">
                    <m:r>
                      <a:rPr lang="en-CH" sz="3200" i="1" dirty="0" smtClean="0">
                        <a:latin typeface="Cambria Math" panose="02040503050406030204" pitchFamily="18" charset="0"/>
                      </a:rPr>
                      <m:t>𝑒</m:t>
                    </m:r>
                    <m:r>
                      <a:rPr lang="en-CH" sz="3200" i="1" baseline="-25000" dirty="0" smtClean="0">
                        <a:latin typeface="Cambria Math" panose="02040503050406030204" pitchFamily="18" charset="0"/>
                      </a:rPr>
                      <m:t>𝑛𝑒𝑤</m:t>
                    </m:r>
                  </m:oMath>
                </a14:m>
                <a:r>
                  <a:rPr lang="en-CH" sz="3200" dirty="0"/>
                  <a:t> that have a similar embedding vector to </a:t>
                </a:r>
                <a14:m>
                  <m:oMath xmlns:m="http://schemas.openxmlformats.org/officeDocument/2006/math">
                    <m:r>
                      <a:rPr lang="en-CH" sz="3200" i="1" dirty="0">
                        <a:latin typeface="Cambria Math" panose="02040503050406030204" pitchFamily="18" charset="0"/>
                      </a:rPr>
                      <m:t>𝑒</m:t>
                    </m:r>
                    <m:r>
                      <a:rPr lang="fr-CH" sz="3200" b="0" i="1" baseline="-25000" dirty="0" smtClean="0">
                        <a:latin typeface="Cambria Math" panose="02040503050406030204" pitchFamily="18" charset="0"/>
                      </a:rPr>
                      <m:t>𝑜𝑙𝑑</m:t>
                    </m:r>
                  </m:oMath>
                </a14:m>
                <a:r>
                  <a:rPr lang="en-CH" sz="3200" dirty="0"/>
                  <a:t> wh</a:t>
                </a:r>
                <a:r>
                  <a:rPr lang="en-GB" sz="3200" dirty="0"/>
                  <a:t>ic</a:t>
                </a:r>
                <a:r>
                  <a:rPr lang="en-CH" sz="3200" dirty="0"/>
                  <a:t>h has relationship </a:t>
                </a:r>
                <a14:m>
                  <m:oMath xmlns:m="http://schemas.openxmlformats.org/officeDocument/2006/math">
                    <m:r>
                      <a:rPr lang="en-CH" sz="3200" i="1" dirty="0">
                        <a:latin typeface="Cambria Math" panose="02040503050406030204" pitchFamily="18" charset="0"/>
                      </a:rPr>
                      <m:t>𝑟</m:t>
                    </m:r>
                  </m:oMath>
                </a14:m>
                <a:r>
                  <a:rPr lang="en-CH" sz="3200" dirty="0"/>
                  <a:t> with </a:t>
                </a:r>
                <a14:m>
                  <m:oMath xmlns:m="http://schemas.openxmlformats.org/officeDocument/2006/math">
                    <m:r>
                      <a:rPr lang="en-CH" sz="3200" i="1" dirty="0">
                        <a:latin typeface="Cambria Math" panose="02040503050406030204" pitchFamily="18" charset="0"/>
                      </a:rPr>
                      <m:t>𝑒</m:t>
                    </m:r>
                  </m:oMath>
                </a14:m>
                <a:endParaRPr lang="en-CH" sz="3200" dirty="0"/>
              </a:p>
              <a:p>
                <a:pPr marL="514350" indent="-514350">
                  <a:buFont typeface="+mj-lt"/>
                  <a:buAutoNum type="alphaUcPeriod"/>
                </a:pPr>
                <a:r>
                  <a:rPr lang="en-CH" sz="3200" dirty="0"/>
                  <a:t>We search for pairs (</a:t>
                </a:r>
                <a14:m>
                  <m:oMath xmlns:m="http://schemas.openxmlformats.org/officeDocument/2006/math">
                    <m:r>
                      <a:rPr lang="en-CH" sz="3200" i="1" dirty="0" smtClean="0">
                        <a:latin typeface="Cambria Math" panose="02040503050406030204" pitchFamily="18" charset="0"/>
                      </a:rPr>
                      <m:t>𝑒</m:t>
                    </m:r>
                    <m:r>
                      <a:rPr lang="en-CH" sz="3200" i="1" baseline="-25000" dirty="0" smtClean="0">
                        <a:latin typeface="Cambria Math" panose="02040503050406030204" pitchFamily="18" charset="0"/>
                      </a:rPr>
                      <m:t>𝑛𝑒𝑤</m:t>
                    </m:r>
                  </m:oMath>
                </a14:m>
                <a:r>
                  <a:rPr lang="en-CH" sz="3200" dirty="0"/>
                  <a:t>, </a:t>
                </a:r>
                <a14:m>
                  <m:oMath xmlns:m="http://schemas.openxmlformats.org/officeDocument/2006/math">
                    <m:r>
                      <a:rPr lang="en-CH" sz="3200" i="1" dirty="0">
                        <a:latin typeface="Cambria Math" panose="02040503050406030204" pitchFamily="18" charset="0"/>
                      </a:rPr>
                      <m:t>𝑒</m:t>
                    </m:r>
                  </m:oMath>
                </a14:m>
                <a:r>
                  <a:rPr lang="en-CH" sz="3200" dirty="0"/>
                  <a:t>) that have similar embedding to (</a:t>
                </a:r>
                <a14:m>
                  <m:oMath xmlns:m="http://schemas.openxmlformats.org/officeDocument/2006/math">
                    <m:r>
                      <a:rPr lang="en-CH" sz="3200" i="1" dirty="0">
                        <a:latin typeface="Cambria Math" panose="02040503050406030204" pitchFamily="18" charset="0"/>
                      </a:rPr>
                      <m:t>𝑒</m:t>
                    </m:r>
                    <m:r>
                      <a:rPr lang="fr-CH" sz="3200" b="0" i="1" baseline="-25000" dirty="0" smtClean="0">
                        <a:latin typeface="Cambria Math" panose="02040503050406030204" pitchFamily="18" charset="0"/>
                      </a:rPr>
                      <m:t>𝑜𝑙𝑑</m:t>
                    </m:r>
                  </m:oMath>
                </a14:m>
                <a:r>
                  <a:rPr lang="en-CH" sz="3200" dirty="0"/>
                  <a:t>, </a:t>
                </a:r>
                <a14:m>
                  <m:oMath xmlns:m="http://schemas.openxmlformats.org/officeDocument/2006/math">
                    <m:r>
                      <a:rPr lang="en-CH" sz="3200" i="1" dirty="0">
                        <a:latin typeface="Cambria Math" panose="02040503050406030204" pitchFamily="18" charset="0"/>
                      </a:rPr>
                      <m:t>𝑒</m:t>
                    </m:r>
                  </m:oMath>
                </a14:m>
                <a:r>
                  <a:rPr lang="en-CH" sz="3200" dirty="0"/>
                  <a:t>) </a:t>
                </a:r>
              </a:p>
              <a:p>
                <a:pPr marL="514350" indent="-514350">
                  <a:buFont typeface="+mj-lt"/>
                  <a:buAutoNum type="alphaUcPeriod"/>
                </a:pPr>
                <a:r>
                  <a:rPr lang="en-CH" sz="3200" dirty="0"/>
                  <a:t>We search for pairs (</a:t>
                </a:r>
                <a14:m>
                  <m:oMath xmlns:m="http://schemas.openxmlformats.org/officeDocument/2006/math">
                    <m:r>
                      <a:rPr lang="en-CH" sz="3200" i="1" dirty="0" smtClean="0">
                        <a:latin typeface="Cambria Math" panose="02040503050406030204" pitchFamily="18" charset="0"/>
                      </a:rPr>
                      <m:t>𝑒</m:t>
                    </m:r>
                    <m:r>
                      <a:rPr lang="en-CH" sz="3200" i="1" baseline="-25000" dirty="0" smtClean="0">
                        <a:latin typeface="Cambria Math" panose="02040503050406030204" pitchFamily="18" charset="0"/>
                      </a:rPr>
                      <m:t>𝑛𝑒𝑤</m:t>
                    </m:r>
                  </m:oMath>
                </a14:m>
                <a:r>
                  <a:rPr lang="en-CH" sz="3200" dirty="0"/>
                  <a:t>, </a:t>
                </a:r>
                <a14:m>
                  <m:oMath xmlns:m="http://schemas.openxmlformats.org/officeDocument/2006/math">
                    <m:r>
                      <a:rPr lang="en-CH" sz="3200" i="1" dirty="0">
                        <a:latin typeface="Cambria Math" panose="02040503050406030204" pitchFamily="18" charset="0"/>
                      </a:rPr>
                      <m:t>𝑒</m:t>
                    </m:r>
                  </m:oMath>
                </a14:m>
                <a:r>
                  <a:rPr lang="en-CH" sz="3200" dirty="0"/>
                  <a:t>) that have similar embedding to (</a:t>
                </a:r>
                <a14:m>
                  <m:oMath xmlns:m="http://schemas.openxmlformats.org/officeDocument/2006/math">
                    <m:r>
                      <a:rPr lang="en-CH" sz="3200" i="1" dirty="0">
                        <a:latin typeface="Cambria Math" panose="02040503050406030204" pitchFamily="18" charset="0"/>
                      </a:rPr>
                      <m:t>𝑒</m:t>
                    </m:r>
                    <m:r>
                      <a:rPr lang="fr-CH" sz="3200" b="0" i="1" baseline="-25000" dirty="0" smtClean="0">
                        <a:latin typeface="Cambria Math" panose="02040503050406030204" pitchFamily="18" charset="0"/>
                      </a:rPr>
                      <m:t>𝑜𝑙𝑑</m:t>
                    </m:r>
                  </m:oMath>
                </a14:m>
                <a:r>
                  <a:rPr lang="en-CH" sz="3200" dirty="0"/>
                  <a:t>, </a:t>
                </a:r>
                <a14:m>
                  <m:oMath xmlns:m="http://schemas.openxmlformats.org/officeDocument/2006/math">
                    <m:r>
                      <a:rPr lang="en-CH" sz="3200" i="1" dirty="0">
                        <a:latin typeface="Cambria Math" panose="02040503050406030204" pitchFamily="18" charset="0"/>
                      </a:rPr>
                      <m:t>𝑒</m:t>
                    </m:r>
                  </m:oMath>
                </a14:m>
                <a:r>
                  <a:rPr lang="en-CH" sz="3200" dirty="0"/>
                  <a:t>) for </a:t>
                </a:r>
                <a14:m>
                  <m:oMath xmlns:m="http://schemas.openxmlformats.org/officeDocument/2006/math">
                    <m:r>
                      <a:rPr lang="en-CH" sz="3200" i="1" dirty="0">
                        <a:latin typeface="Cambria Math" panose="02040503050406030204" pitchFamily="18" charset="0"/>
                      </a:rPr>
                      <m:t>𝑒</m:t>
                    </m:r>
                    <m:r>
                      <a:rPr lang="fr-CH" sz="3200" i="1" baseline="-25000" dirty="0">
                        <a:latin typeface="Cambria Math" panose="02040503050406030204" pitchFamily="18" charset="0"/>
                      </a:rPr>
                      <m:t>𝑜𝑙𝑑</m:t>
                    </m:r>
                  </m:oMath>
                </a14:m>
                <a:r>
                  <a:rPr lang="en-CH" sz="3200" dirty="0"/>
                  <a:t> wh</a:t>
                </a:r>
                <a:r>
                  <a:rPr lang="en-GB" sz="3200" dirty="0"/>
                  <a:t>ic</a:t>
                </a:r>
                <a:r>
                  <a:rPr lang="en-CH" sz="3200" dirty="0"/>
                  <a:t>h has relationship </a:t>
                </a:r>
                <a14:m>
                  <m:oMath xmlns:m="http://schemas.openxmlformats.org/officeDocument/2006/math">
                    <m:r>
                      <a:rPr lang="en-CH" sz="3200" i="1" dirty="0">
                        <a:latin typeface="Cambria Math" panose="02040503050406030204" pitchFamily="18" charset="0"/>
                      </a:rPr>
                      <m:t>𝑟</m:t>
                    </m:r>
                  </m:oMath>
                </a14:m>
                <a:r>
                  <a:rPr lang="en-CH" sz="3200" dirty="0"/>
                  <a:t> with </a:t>
                </a:r>
                <a14:m>
                  <m:oMath xmlns:m="http://schemas.openxmlformats.org/officeDocument/2006/math">
                    <m:r>
                      <a:rPr lang="en-CH" sz="3200" i="1" dirty="0">
                        <a:latin typeface="Cambria Math" panose="02040503050406030204" pitchFamily="18" charset="0"/>
                      </a:rPr>
                      <m:t>𝑒</m:t>
                    </m:r>
                  </m:oMath>
                </a14:m>
                <a:endParaRPr lang="en-CH" sz="3200" dirty="0"/>
              </a:p>
              <a:p>
                <a:pPr marL="457200" indent="-457200">
                  <a:buFontTx/>
                  <a:buChar char="-"/>
                </a:pPr>
                <a:endParaRPr lang="en-CH" dirty="0"/>
              </a:p>
              <a:p>
                <a:pPr marL="457200" indent="-457200">
                  <a:buFontTx/>
                  <a:buChar char="-"/>
                </a:pPr>
                <a:endParaRPr lang="en-CH" dirty="0"/>
              </a:p>
              <a:p>
                <a:pPr marL="457200" indent="-457200">
                  <a:buFontTx/>
                  <a:buChar char="-"/>
                </a:pPr>
                <a:endParaRPr lang="en-CH" baseline="-25000" dirty="0"/>
              </a:p>
            </p:txBody>
          </p:sp>
        </mc:Choice>
        <mc:Fallback xmlns="">
          <p:sp>
            <p:nvSpPr>
              <p:cNvPr id="3" name="Content Placeholder 2">
                <a:extLst>
                  <a:ext uri="{FF2B5EF4-FFF2-40B4-BE49-F238E27FC236}">
                    <a16:creationId xmlns:a16="http://schemas.microsoft.com/office/drawing/2014/main" id="{D1F4F48D-0CBA-FBF0-B396-99E613EFF80B}"/>
                  </a:ext>
                </a:extLst>
              </p:cNvPr>
              <p:cNvSpPr>
                <a:spLocks noGrp="1" noRot="1" noChangeAspect="1" noMove="1" noResize="1" noEditPoints="1" noAdjustHandles="1" noChangeArrowheads="1" noChangeShapeType="1" noTextEdit="1"/>
              </p:cNvSpPr>
              <p:nvPr>
                <p:ph idx="1"/>
              </p:nvPr>
            </p:nvSpPr>
            <p:spPr>
              <a:xfrm>
                <a:off x="233048" y="1549485"/>
                <a:ext cx="11251199" cy="5809192"/>
              </a:xfrm>
              <a:blipFill>
                <a:blip r:embed="rId3"/>
                <a:stretch>
                  <a:fillRect l="-1353" t="-1307"/>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60D11433-6ED2-1B1E-9420-3FA417F013CA}"/>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7048506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sz="3200" dirty="0"/>
              <a:t>Information extraction </a:t>
            </a:r>
          </a:p>
          <a:p>
            <a:pPr lvl="1"/>
            <a:r>
              <a:rPr lang="en-US" sz="2800" dirty="0"/>
              <a:t>Populating knowledge bases and fact databases</a:t>
            </a:r>
          </a:p>
          <a:p>
            <a:pPr lvl="1"/>
            <a:r>
              <a:rPr lang="en-US" sz="2800" dirty="0"/>
              <a:t>Taxonomy induction</a:t>
            </a:r>
          </a:p>
          <a:p>
            <a:r>
              <a:rPr lang="en-US" sz="3200" dirty="0"/>
              <a:t>Pattern-based approaches</a:t>
            </a:r>
          </a:p>
          <a:p>
            <a:pPr lvl="1"/>
            <a:r>
              <a:rPr lang="en-US" sz="2800" dirty="0"/>
              <a:t>High precision, low recall, work intensive</a:t>
            </a:r>
          </a:p>
          <a:p>
            <a:r>
              <a:rPr lang="en-US" sz="3200" dirty="0"/>
              <a:t>Supervised learning</a:t>
            </a:r>
          </a:p>
          <a:p>
            <a:pPr lvl="1"/>
            <a:r>
              <a:rPr lang="en-US" sz="2800" dirty="0"/>
              <a:t>Low precision, high recall, work intensive</a:t>
            </a:r>
          </a:p>
          <a:p>
            <a:r>
              <a:rPr lang="en-US" sz="3200" dirty="0"/>
              <a:t>Hybrid methods: bootstrapping, distant supervision, matrix factorization</a:t>
            </a:r>
          </a:p>
          <a:p>
            <a:r>
              <a:rPr lang="en-US" sz="3200" dirty="0"/>
              <a:t>Unknown types of relationships: open information extraction</a:t>
            </a: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7467635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4.3.4 Taxonomy Induction</a:t>
            </a:r>
          </a:p>
        </p:txBody>
      </p:sp>
      <p:sp>
        <p:nvSpPr>
          <p:cNvPr id="3" name="Content Placeholder 2"/>
          <p:cNvSpPr>
            <a:spLocks noGrp="1"/>
          </p:cNvSpPr>
          <p:nvPr>
            <p:ph idx="1"/>
          </p:nvPr>
        </p:nvSpPr>
        <p:spPr/>
        <p:txBody>
          <a:bodyPr/>
          <a:lstStyle/>
          <a:p>
            <a:r>
              <a:rPr lang="en-US" dirty="0"/>
              <a:t>Information extraction</a:t>
            </a:r>
          </a:p>
          <a:p>
            <a:pPr marL="457200" indent="-457200">
              <a:buFont typeface="Arial" charset="0"/>
              <a:buChar char="•"/>
            </a:pPr>
            <a:r>
              <a:rPr lang="en-US" dirty="0"/>
              <a:t>Extract </a:t>
            </a:r>
            <a:r>
              <a:rPr lang="en-US" b="1" dirty="0"/>
              <a:t>isolated</a:t>
            </a:r>
            <a:r>
              <a:rPr lang="en-US" dirty="0"/>
              <a:t> facts from documents, </a:t>
            </a:r>
            <a:br>
              <a:rPr lang="en-US" dirty="0"/>
            </a:br>
            <a:r>
              <a:rPr lang="en-US" dirty="0"/>
              <a:t>e.g., </a:t>
            </a:r>
            <a:r>
              <a:rPr lang="en-US" i="1" dirty="0"/>
              <a:t>lion ISA animal</a:t>
            </a:r>
          </a:p>
          <a:p>
            <a:r>
              <a:rPr lang="en-US" dirty="0"/>
              <a:t>Taxonomy induction</a:t>
            </a:r>
          </a:p>
          <a:p>
            <a:pPr marL="457200" indent="-457200">
              <a:buFont typeface="Arial" charset="0"/>
              <a:buChar char="•"/>
            </a:pPr>
            <a:r>
              <a:rPr lang="en-US" dirty="0"/>
              <a:t>Extract </a:t>
            </a:r>
            <a:r>
              <a:rPr lang="en-US" b="1" dirty="0"/>
              <a:t>related</a:t>
            </a:r>
            <a:r>
              <a:rPr lang="en-US" dirty="0"/>
              <a:t> facts </a:t>
            </a:r>
            <a:br>
              <a:rPr lang="en-US" dirty="0"/>
            </a:br>
            <a:r>
              <a:rPr lang="en-US" dirty="0"/>
              <a:t>from documents,</a:t>
            </a:r>
            <a:br>
              <a:rPr lang="en-US" dirty="0"/>
            </a:br>
            <a:r>
              <a:rPr lang="en-US" dirty="0"/>
              <a:t>e.g., classification of</a:t>
            </a:r>
            <a:br>
              <a:rPr lang="en-US" dirty="0"/>
            </a:br>
            <a:r>
              <a:rPr lang="en-US" dirty="0"/>
              <a:t>animals </a:t>
            </a: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5493582" y="3096715"/>
            <a:ext cx="5126569" cy="3992475"/>
          </a:xfrm>
          <a:prstGeom prst="rect">
            <a:avLst/>
          </a:prstGeom>
        </p:spPr>
      </p:pic>
    </p:spTree>
    <p:extLst>
      <p:ext uri="{BB962C8B-B14F-4D97-AF65-F5344CB8AC3E}">
        <p14:creationId xmlns:p14="http://schemas.microsoft.com/office/powerpoint/2010/main" val="38894134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of Taxonomies</a:t>
            </a:r>
          </a:p>
        </p:txBody>
      </p:sp>
      <p:sp>
        <p:nvSpPr>
          <p:cNvPr id="3" name="Content Placeholder 2"/>
          <p:cNvSpPr>
            <a:spLocks noGrp="1"/>
          </p:cNvSpPr>
          <p:nvPr>
            <p:ph idx="1"/>
          </p:nvPr>
        </p:nvSpPr>
        <p:spPr/>
        <p:txBody>
          <a:bodyPr/>
          <a:lstStyle/>
          <a:p>
            <a:r>
              <a:rPr lang="en-US" dirty="0"/>
              <a:t>Hyponyms (subordinate terms) can inherit properties from hypernyms (more general terms)</a:t>
            </a:r>
          </a:p>
          <a:p>
            <a:pPr marL="457200" indent="-457200">
              <a:buFont typeface="Arial" charset="0"/>
              <a:buChar char="•"/>
            </a:pPr>
            <a:r>
              <a:rPr lang="en-US" dirty="0"/>
              <a:t>Due to transitivity of ISA, no need to learn inferred facts</a:t>
            </a:r>
          </a:p>
          <a:p>
            <a:r>
              <a:rPr lang="en-US" dirty="0"/>
              <a:t>No unique taxonomies</a:t>
            </a:r>
          </a:p>
          <a:p>
            <a:pPr marL="457200" indent="-457200">
              <a:buFont typeface="Arial" charset="0"/>
              <a:buChar char="•"/>
            </a:pPr>
            <a:r>
              <a:rPr lang="en-US" dirty="0"/>
              <a:t>Depending on the perspective and application different taxonomies may be useful:</a:t>
            </a:r>
          </a:p>
          <a:p>
            <a:endParaRPr lang="en-US" sz="2000" dirty="0"/>
          </a:p>
          <a:p>
            <a:r>
              <a:rPr lang="en-US" sz="2000" dirty="0"/>
              <a:t>A tiger and a puppy are both Mammals and hence belong close together in a typical taxonomy, but tiger is a </a:t>
            </a:r>
            <a:r>
              <a:rPr lang="en-US" sz="2000" dirty="0" err="1"/>
              <a:t>WildAnimal</a:t>
            </a:r>
            <a:r>
              <a:rPr lang="en-US" sz="2000" dirty="0"/>
              <a:t> (in the perspective of Animal-Function) and a </a:t>
            </a:r>
            <a:r>
              <a:rPr lang="en-US" sz="2000" dirty="0" err="1"/>
              <a:t>JungleDweller</a:t>
            </a:r>
            <a:r>
              <a:rPr lang="en-US" sz="2000" dirty="0"/>
              <a:t> (in the perspective of Habitat), while a puppy is a Pet (as function) and a </a:t>
            </a:r>
            <a:r>
              <a:rPr lang="en-US" sz="2000" dirty="0" err="1"/>
              <a:t>HouseAnimal</a:t>
            </a:r>
            <a:r>
              <a:rPr lang="en-US" sz="2000" dirty="0"/>
              <a:t> (as habitat), which would place them relatively far from one another</a:t>
            </a:r>
          </a:p>
          <a:p>
            <a:pPr marL="457200" indent="-457200">
              <a:buFont typeface="Arial" charset="0"/>
              <a:buChar char="•"/>
            </a:pPr>
            <a:endParaRPr lang="en-US"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739127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4.3.3 Information Extraction (IE)</a:t>
            </a:r>
          </a:p>
        </p:txBody>
      </p:sp>
      <p:sp>
        <p:nvSpPr>
          <p:cNvPr id="3" name="Content Placeholder 2"/>
          <p:cNvSpPr>
            <a:spLocks noGrp="1"/>
          </p:cNvSpPr>
          <p:nvPr>
            <p:ph idx="1"/>
          </p:nvPr>
        </p:nvSpPr>
        <p:spPr/>
        <p:txBody>
          <a:bodyPr/>
          <a:lstStyle/>
          <a:p>
            <a:r>
              <a:rPr lang="en-US" sz="3200" b="1" dirty="0"/>
              <a:t>Task</a:t>
            </a:r>
            <a:r>
              <a:rPr lang="en-US" sz="3200" dirty="0"/>
              <a:t>: Extract statements from text </a:t>
            </a:r>
            <a:br>
              <a:rPr lang="en-US" sz="3200" dirty="0"/>
            </a:br>
            <a:r>
              <a:rPr lang="en-US" sz="3200" dirty="0"/>
              <a:t>	→ creation of knowledge graphs</a:t>
            </a:r>
          </a:p>
          <a:p>
            <a:pPr lvl="0"/>
            <a:endParaRPr lang="en-US" sz="2000" b="1" dirty="0">
              <a:solidFill>
                <a:srgbClr val="000000"/>
              </a:solidFill>
            </a:endParaRPr>
          </a:p>
          <a:p>
            <a:pPr lvl="0"/>
            <a:r>
              <a:rPr lang="en-US" sz="2000" b="1" u="sng" dirty="0">
                <a:solidFill>
                  <a:srgbClr val="000000"/>
                </a:solidFill>
              </a:rPr>
              <a:t>EPFL</a:t>
            </a:r>
            <a:r>
              <a:rPr lang="en-US" sz="2000" u="sng" dirty="0">
                <a:solidFill>
                  <a:srgbClr val="000000"/>
                </a:solidFill>
              </a:rPr>
              <a:t> is one of the two </a:t>
            </a:r>
            <a:r>
              <a:rPr lang="en-US" sz="2000" b="1" u="sng" dirty="0">
                <a:solidFill>
                  <a:srgbClr val="000000"/>
                </a:solidFill>
              </a:rPr>
              <a:t>Swiss Federal Institutes of Technology</a:t>
            </a:r>
            <a:r>
              <a:rPr lang="en-US" sz="2000" u="sng" dirty="0">
                <a:solidFill>
                  <a:srgbClr val="000000"/>
                </a:solidFill>
              </a:rPr>
              <a:t>.</a:t>
            </a:r>
            <a:r>
              <a:rPr lang="en-US" sz="2000" dirty="0">
                <a:solidFill>
                  <a:srgbClr val="000000"/>
                </a:solidFill>
              </a:rPr>
              <a:t> With the status of a national school since 1969, the young engineering school has grown in many dimensions, to the extent of becoming one of the most famous </a:t>
            </a:r>
            <a:r>
              <a:rPr lang="en-US" sz="2000" b="1" dirty="0">
                <a:solidFill>
                  <a:srgbClr val="000000"/>
                </a:solidFill>
              </a:rPr>
              <a:t>European</a:t>
            </a:r>
            <a:r>
              <a:rPr lang="en-US" sz="2000" dirty="0">
                <a:solidFill>
                  <a:srgbClr val="000000"/>
                </a:solidFill>
              </a:rPr>
              <a:t> institutions of science and technology. Like </a:t>
            </a:r>
            <a:r>
              <a:rPr lang="en-US" sz="2000" u="sng" dirty="0">
                <a:solidFill>
                  <a:srgbClr val="000000"/>
                </a:solidFill>
              </a:rPr>
              <a:t>its sister institution in </a:t>
            </a:r>
            <a:r>
              <a:rPr lang="en-US" sz="2000" b="1" u="sng" dirty="0">
                <a:solidFill>
                  <a:srgbClr val="000000"/>
                </a:solidFill>
              </a:rPr>
              <a:t>Zurich</a:t>
            </a:r>
            <a:r>
              <a:rPr lang="en-US" sz="2000" u="sng" dirty="0">
                <a:solidFill>
                  <a:srgbClr val="000000"/>
                </a:solidFill>
              </a:rPr>
              <a:t>, </a:t>
            </a:r>
            <a:r>
              <a:rPr lang="en-US" sz="2000" b="1" u="sng" dirty="0">
                <a:solidFill>
                  <a:srgbClr val="000000"/>
                </a:solidFill>
              </a:rPr>
              <a:t>ETHZ</a:t>
            </a:r>
            <a:r>
              <a:rPr lang="en-US" sz="2000" dirty="0">
                <a:solidFill>
                  <a:srgbClr val="000000"/>
                </a:solidFill>
              </a:rPr>
              <a:t>, it has three core missions: training, research and technology transfer. Associated with several </a:t>
            </a:r>
            <a:r>
              <a:rPr lang="en-US" sz="2000" dirty="0" err="1">
                <a:solidFill>
                  <a:srgbClr val="000000"/>
                </a:solidFill>
              </a:rPr>
              <a:t>specialised</a:t>
            </a:r>
            <a:r>
              <a:rPr lang="en-US" sz="2000" dirty="0">
                <a:solidFill>
                  <a:srgbClr val="000000"/>
                </a:solidFill>
              </a:rPr>
              <a:t> research institutes, the two </a:t>
            </a:r>
            <a:r>
              <a:rPr lang="en-US" sz="2000" b="1" dirty="0" err="1">
                <a:solidFill>
                  <a:srgbClr val="000000"/>
                </a:solidFill>
              </a:rPr>
              <a:t>Ecoles</a:t>
            </a:r>
            <a:r>
              <a:rPr lang="en-US" sz="2000" b="1" dirty="0">
                <a:solidFill>
                  <a:srgbClr val="000000"/>
                </a:solidFill>
              </a:rPr>
              <a:t> </a:t>
            </a:r>
            <a:r>
              <a:rPr lang="en-US" sz="2000" b="1" dirty="0" err="1">
                <a:solidFill>
                  <a:srgbClr val="000000"/>
                </a:solidFill>
              </a:rPr>
              <a:t>Polytechniques</a:t>
            </a:r>
            <a:r>
              <a:rPr lang="en-US" sz="2000" b="1" dirty="0">
                <a:solidFill>
                  <a:srgbClr val="000000"/>
                </a:solidFill>
              </a:rPr>
              <a:t> </a:t>
            </a:r>
            <a:r>
              <a:rPr lang="en-US" sz="2000" dirty="0">
                <a:solidFill>
                  <a:srgbClr val="000000"/>
                </a:solidFill>
              </a:rPr>
              <a:t>(</a:t>
            </a:r>
            <a:r>
              <a:rPr lang="en-US" sz="2000" b="1" dirty="0">
                <a:solidFill>
                  <a:srgbClr val="000000"/>
                </a:solidFill>
              </a:rPr>
              <a:t>Institutes of Technology</a:t>
            </a:r>
            <a:r>
              <a:rPr lang="en-US" sz="2000" dirty="0">
                <a:solidFill>
                  <a:srgbClr val="000000"/>
                </a:solidFill>
              </a:rPr>
              <a:t>) form the </a:t>
            </a:r>
            <a:r>
              <a:rPr lang="en-US" sz="2000" b="1" u="sng" dirty="0">
                <a:solidFill>
                  <a:srgbClr val="000000"/>
                </a:solidFill>
              </a:rPr>
              <a:t>EPF domain </a:t>
            </a:r>
            <a:r>
              <a:rPr lang="en-US" sz="2000" u="sng" dirty="0">
                <a:solidFill>
                  <a:srgbClr val="000000"/>
                </a:solidFill>
              </a:rPr>
              <a:t>, which is directly dependent on the </a:t>
            </a:r>
            <a:r>
              <a:rPr lang="en-US" sz="2000" b="1" u="sng" dirty="0">
                <a:solidFill>
                  <a:srgbClr val="000000"/>
                </a:solidFill>
              </a:rPr>
              <a:t>Federal Department of Economic Affairs</a:t>
            </a:r>
            <a:r>
              <a:rPr lang="en-US" sz="2000" b="1" dirty="0">
                <a:solidFill>
                  <a:srgbClr val="000000"/>
                </a:solidFill>
              </a:rPr>
              <a:t>, Education and Research (EAER)</a:t>
            </a:r>
            <a:r>
              <a:rPr lang="en-US" sz="2000" dirty="0">
                <a:solidFill>
                  <a:srgbClr val="000000"/>
                </a:solidFill>
              </a:rPr>
              <a:t>.</a:t>
            </a:r>
          </a:p>
          <a:p>
            <a:pPr lvl="0"/>
            <a:endParaRPr lang="en-US" sz="2000" dirty="0">
              <a:solidFill>
                <a:srgbClr val="000000"/>
              </a:solidFill>
            </a:endParaRPr>
          </a:p>
          <a:p>
            <a:pPr lvl="0"/>
            <a:r>
              <a:rPr lang="en-US" sz="2000" b="1" u="sng" dirty="0">
                <a:solidFill>
                  <a:srgbClr val="000000"/>
                </a:solidFill>
              </a:rPr>
              <a:t>EPFL</a:t>
            </a:r>
            <a:r>
              <a:rPr lang="en-US" sz="2000" u="sng" dirty="0">
                <a:solidFill>
                  <a:srgbClr val="000000"/>
                </a:solidFill>
              </a:rPr>
              <a:t> is located in </a:t>
            </a:r>
            <a:r>
              <a:rPr lang="en-US" sz="2000" b="1" u="sng" dirty="0">
                <a:solidFill>
                  <a:srgbClr val="000000"/>
                </a:solidFill>
              </a:rPr>
              <a:t>Lausanne</a:t>
            </a:r>
            <a:r>
              <a:rPr lang="en-US" sz="2000" u="sng" dirty="0">
                <a:solidFill>
                  <a:srgbClr val="000000"/>
                </a:solidFill>
              </a:rPr>
              <a:t> </a:t>
            </a:r>
            <a:r>
              <a:rPr lang="en-US" sz="2000" dirty="0">
                <a:solidFill>
                  <a:srgbClr val="000000"/>
                </a:solidFill>
              </a:rPr>
              <a:t>in </a:t>
            </a:r>
            <a:r>
              <a:rPr lang="en-US" sz="2000" b="1" dirty="0">
                <a:solidFill>
                  <a:srgbClr val="000000"/>
                </a:solidFill>
              </a:rPr>
              <a:t>Switzerland</a:t>
            </a:r>
            <a:r>
              <a:rPr lang="en-US" sz="2000" dirty="0">
                <a:solidFill>
                  <a:srgbClr val="000000"/>
                </a:solidFill>
              </a:rPr>
              <a:t>, on the shores of the largest lake in </a:t>
            </a:r>
            <a:r>
              <a:rPr lang="en-US" sz="2000" b="1" dirty="0">
                <a:solidFill>
                  <a:srgbClr val="000000"/>
                </a:solidFill>
              </a:rPr>
              <a:t>Europe</a:t>
            </a:r>
            <a:r>
              <a:rPr lang="en-US" sz="2000" dirty="0">
                <a:solidFill>
                  <a:srgbClr val="000000"/>
                </a:solidFill>
              </a:rPr>
              <a:t>, </a:t>
            </a:r>
            <a:r>
              <a:rPr lang="en-US" sz="2000" b="1" u="sng" dirty="0">
                <a:solidFill>
                  <a:srgbClr val="000000"/>
                </a:solidFill>
              </a:rPr>
              <a:t>Lake Geneva </a:t>
            </a:r>
            <a:r>
              <a:rPr lang="en-US" sz="2000" u="sng" dirty="0">
                <a:solidFill>
                  <a:srgbClr val="000000"/>
                </a:solidFill>
              </a:rPr>
              <a:t>and at the foot of the </a:t>
            </a:r>
            <a:r>
              <a:rPr lang="en-US" sz="2000" b="1" u="sng" dirty="0">
                <a:solidFill>
                  <a:srgbClr val="000000"/>
                </a:solidFill>
              </a:rPr>
              <a:t>Alps</a:t>
            </a:r>
            <a:r>
              <a:rPr lang="en-US" sz="2000" u="sng" dirty="0">
                <a:solidFill>
                  <a:srgbClr val="000000"/>
                </a:solidFill>
              </a:rPr>
              <a:t> and </a:t>
            </a:r>
            <a:r>
              <a:rPr lang="en-US" sz="2000" b="1" u="sng" dirty="0">
                <a:solidFill>
                  <a:srgbClr val="000000"/>
                </a:solidFill>
              </a:rPr>
              <a:t>Mont-Blanc</a:t>
            </a:r>
            <a:r>
              <a:rPr lang="en-US" sz="2000" dirty="0">
                <a:solidFill>
                  <a:srgbClr val="000000"/>
                </a:solidFill>
              </a:rPr>
              <a:t>. Its main campus brings together over 11,000 persons, students, researchers and staff in the same magical place. </a:t>
            </a:r>
            <a:endParaRPr lang="en-US" sz="1800" dirty="0">
              <a:solidFill>
                <a:srgbClr val="000000"/>
              </a:solidFill>
            </a:endParaRPr>
          </a:p>
          <a:p>
            <a:endParaRPr lang="en-US"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6252263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Taxonomy Induction Task</a:t>
            </a:r>
          </a:p>
        </p:txBody>
      </p:sp>
      <p:sp>
        <p:nvSpPr>
          <p:cNvPr id="3" name="Content Placeholder 2"/>
          <p:cNvSpPr>
            <a:spLocks noGrp="1"/>
          </p:cNvSpPr>
          <p:nvPr>
            <p:ph idx="1"/>
          </p:nvPr>
        </p:nvSpPr>
        <p:spPr/>
        <p:txBody>
          <a:bodyPr/>
          <a:lstStyle/>
          <a:p>
            <a:r>
              <a:rPr lang="en-US" dirty="0"/>
              <a:t>Starting from a root concept and a basic concept</a:t>
            </a:r>
          </a:p>
          <a:p>
            <a:pPr marL="514350" indent="-514350">
              <a:buAutoNum type="arabicPeriod"/>
            </a:pPr>
            <a:r>
              <a:rPr lang="en-US" dirty="0"/>
              <a:t>Learn relevant terms and their hypernym / hyponym relationships</a:t>
            </a:r>
          </a:p>
          <a:p>
            <a:pPr marL="514350" indent="-514350">
              <a:buAutoNum type="arabicPeriod"/>
            </a:pPr>
            <a:r>
              <a:rPr lang="en-US" dirty="0"/>
              <a:t>Filter out erroneous terms and relations</a:t>
            </a:r>
          </a:p>
          <a:p>
            <a:pPr marL="514350" indent="-514350">
              <a:buAutoNum type="arabicPeriod"/>
            </a:pPr>
            <a:r>
              <a:rPr lang="en-US" dirty="0"/>
              <a:t>Induce a taxonomy structure</a:t>
            </a: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7703" y="4176836"/>
            <a:ext cx="4824536" cy="3096938"/>
          </a:xfrm>
          <a:prstGeom prst="rect">
            <a:avLst/>
          </a:prstGeom>
        </p:spPr>
      </p:pic>
      <p:sp>
        <p:nvSpPr>
          <p:cNvPr id="6" name="Oval 5"/>
          <p:cNvSpPr/>
          <p:nvPr/>
        </p:nvSpPr>
        <p:spPr bwMode="auto">
          <a:xfrm>
            <a:off x="6731719" y="4176836"/>
            <a:ext cx="936104" cy="36004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7" name="Oval 6"/>
          <p:cNvSpPr/>
          <p:nvPr/>
        </p:nvSpPr>
        <p:spPr bwMode="auto">
          <a:xfrm>
            <a:off x="6443687" y="6193060"/>
            <a:ext cx="936104" cy="36004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37599379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Terms</a:t>
            </a:r>
          </a:p>
        </p:txBody>
      </p:sp>
      <p:sp>
        <p:nvSpPr>
          <p:cNvPr id="3" name="Content Placeholder 2"/>
          <p:cNvSpPr>
            <a:spLocks noGrp="1"/>
          </p:cNvSpPr>
          <p:nvPr>
            <p:ph idx="1"/>
          </p:nvPr>
        </p:nvSpPr>
        <p:spPr/>
        <p:txBody>
          <a:bodyPr/>
          <a:lstStyle/>
          <a:p>
            <a:r>
              <a:rPr lang="en-US" dirty="0"/>
              <a:t>Template approach: double-anchored patterns</a:t>
            </a:r>
          </a:p>
          <a:p>
            <a:pPr lvl="1"/>
            <a:r>
              <a:rPr lang="en-US" dirty="0"/>
              <a:t>Given a </a:t>
            </a:r>
            <a:r>
              <a:rPr lang="en-US" b="1" dirty="0"/>
              <a:t>root</a:t>
            </a:r>
            <a:r>
              <a:rPr lang="en-US" dirty="0"/>
              <a:t> </a:t>
            </a:r>
            <a:r>
              <a:rPr lang="en-US" b="1" dirty="0"/>
              <a:t>concept</a:t>
            </a:r>
            <a:r>
              <a:rPr lang="en-US" dirty="0"/>
              <a:t> </a:t>
            </a:r>
            <a:r>
              <a:rPr lang="en-US" b="1" dirty="0"/>
              <a:t>c</a:t>
            </a:r>
            <a:r>
              <a:rPr lang="en-US" dirty="0"/>
              <a:t> (e.g., animal) and a </a:t>
            </a:r>
            <a:r>
              <a:rPr lang="en-US" b="1" dirty="0"/>
              <a:t>seed s</a:t>
            </a:r>
            <a:r>
              <a:rPr lang="en-US" dirty="0"/>
              <a:t> (e.g., lion)</a:t>
            </a:r>
          </a:p>
          <a:p>
            <a:pPr lvl="1"/>
            <a:r>
              <a:rPr lang="en-US" dirty="0"/>
              <a:t>Hyponym pattern, detecting instances:  </a:t>
            </a:r>
            <a:br>
              <a:rPr lang="en-US" dirty="0"/>
            </a:br>
            <a:r>
              <a:rPr lang="en-US" dirty="0"/>
              <a:t>	P</a:t>
            </a:r>
            <a:r>
              <a:rPr lang="en-US" baseline="-25000" dirty="0"/>
              <a:t>i</a:t>
            </a:r>
            <a:r>
              <a:rPr lang="en-US" dirty="0"/>
              <a:t>(c, s, X) = </a:t>
            </a:r>
            <a:r>
              <a:rPr lang="en-US" b="1" dirty="0"/>
              <a:t>c</a:t>
            </a:r>
            <a:r>
              <a:rPr lang="en-US" dirty="0"/>
              <a:t> such as </a:t>
            </a:r>
            <a:r>
              <a:rPr lang="en-US" b="1" dirty="0"/>
              <a:t>s</a:t>
            </a:r>
            <a:r>
              <a:rPr lang="en-US" dirty="0"/>
              <a:t> and X</a:t>
            </a:r>
          </a:p>
          <a:p>
            <a:pPr lvl="1"/>
            <a:r>
              <a:rPr lang="en-US" dirty="0"/>
              <a:t>Hypernym pattern, using known instances </a:t>
            </a:r>
            <a:r>
              <a:rPr lang="en-US" b="1" dirty="0"/>
              <a:t>t</a:t>
            </a:r>
            <a:r>
              <a:rPr lang="en-US" b="1" baseline="-25000" dirty="0"/>
              <a:t>1</a:t>
            </a:r>
            <a:r>
              <a:rPr lang="en-US" dirty="0"/>
              <a:t> and </a:t>
            </a:r>
            <a:r>
              <a:rPr lang="en-US" b="1" dirty="0"/>
              <a:t>t</a:t>
            </a:r>
            <a:r>
              <a:rPr lang="en-US" b="1" baseline="-25000" dirty="0"/>
              <a:t>2</a:t>
            </a:r>
            <a:r>
              <a:rPr lang="en-US" dirty="0"/>
              <a:t>, detect classes:</a:t>
            </a:r>
            <a:br>
              <a:rPr lang="en-US" dirty="0"/>
            </a:br>
            <a:r>
              <a:rPr lang="en-US" dirty="0"/>
              <a:t>	P</a:t>
            </a:r>
            <a:r>
              <a:rPr lang="en-US" baseline="-25000" dirty="0"/>
              <a:t>c</a:t>
            </a:r>
            <a:r>
              <a:rPr lang="en-US" dirty="0"/>
              <a:t>(t</a:t>
            </a:r>
            <a:r>
              <a:rPr lang="en-US" baseline="-25000" dirty="0"/>
              <a:t>1</a:t>
            </a:r>
            <a:r>
              <a:rPr lang="en-US" dirty="0"/>
              <a:t>, t</a:t>
            </a:r>
            <a:r>
              <a:rPr lang="en-US" baseline="-25000" dirty="0"/>
              <a:t>2</a:t>
            </a:r>
            <a:r>
              <a:rPr lang="en-US" dirty="0"/>
              <a:t>, X) = X such as </a:t>
            </a:r>
            <a:r>
              <a:rPr lang="en-US" b="1" dirty="0"/>
              <a:t>t</a:t>
            </a:r>
            <a:r>
              <a:rPr lang="en-US" b="1" baseline="-25000" dirty="0"/>
              <a:t>1</a:t>
            </a:r>
            <a:r>
              <a:rPr lang="en-US" dirty="0"/>
              <a:t> and </a:t>
            </a:r>
            <a:r>
              <a:rPr lang="en-US" b="1" dirty="0"/>
              <a:t>t</a:t>
            </a:r>
            <a:r>
              <a:rPr lang="en-US" b="1" baseline="-25000" dirty="0"/>
              <a:t>2</a:t>
            </a:r>
            <a:endParaRPr lang="en-US" b="1" dirty="0"/>
          </a:p>
          <a:p>
            <a:endParaRPr lang="en-US"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0031377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AFD75-BBF4-AC40-8D36-573297B48EE9}"/>
              </a:ext>
            </a:extLst>
          </p:cNvPr>
          <p:cNvSpPr>
            <a:spLocks noGrp="1"/>
          </p:cNvSpPr>
          <p:nvPr>
            <p:ph type="title"/>
          </p:nvPr>
        </p:nvSpPr>
        <p:spPr/>
        <p:txBody>
          <a:bodyPr/>
          <a:lstStyle/>
          <a:p>
            <a:r>
              <a:rPr lang="en-US" dirty="0"/>
              <a:t>Finding Hyponyms</a:t>
            </a:r>
          </a:p>
        </p:txBody>
      </p:sp>
      <p:sp>
        <p:nvSpPr>
          <p:cNvPr id="3" name="Content Placeholder 2">
            <a:extLst>
              <a:ext uri="{FF2B5EF4-FFF2-40B4-BE49-F238E27FC236}">
                <a16:creationId xmlns:a16="http://schemas.microsoft.com/office/drawing/2014/main" id="{AFB43A24-5B10-7741-9664-94777D2D8DDB}"/>
              </a:ext>
            </a:extLst>
          </p:cNvPr>
          <p:cNvSpPr>
            <a:spLocks noGrp="1"/>
          </p:cNvSpPr>
          <p:nvPr>
            <p:ph idx="1"/>
          </p:nvPr>
        </p:nvSpPr>
        <p:spPr/>
        <p:txBody>
          <a:bodyPr/>
          <a:lstStyle/>
          <a:p>
            <a:endParaRPr lang="en-US" dirty="0"/>
          </a:p>
          <a:p>
            <a:r>
              <a:rPr lang="en-US" dirty="0"/>
              <a:t>Iteratively harvest new terms using a Web search engine</a:t>
            </a:r>
          </a:p>
          <a:p>
            <a:endParaRPr lang="en-US" dirty="0"/>
          </a:p>
          <a:p>
            <a:endParaRPr lang="en-US" dirty="0"/>
          </a:p>
        </p:txBody>
      </p:sp>
      <p:sp>
        <p:nvSpPr>
          <p:cNvPr id="4" name="Footer Placeholder 3">
            <a:extLst>
              <a:ext uri="{FF2B5EF4-FFF2-40B4-BE49-F238E27FC236}">
                <a16:creationId xmlns:a16="http://schemas.microsoft.com/office/drawing/2014/main" id="{40C6196D-916B-6643-9543-B33F13E2596A}"/>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
        <p:nvSpPr>
          <p:cNvPr id="5" name="Rectangle 4">
            <a:extLst>
              <a:ext uri="{FF2B5EF4-FFF2-40B4-BE49-F238E27FC236}">
                <a16:creationId xmlns:a16="http://schemas.microsoft.com/office/drawing/2014/main" id="{A7AF60C6-24A7-6E48-929D-E8F7D12E01EA}"/>
              </a:ext>
            </a:extLst>
          </p:cNvPr>
          <p:cNvSpPr/>
          <p:nvPr/>
        </p:nvSpPr>
        <p:spPr bwMode="auto">
          <a:xfrm>
            <a:off x="654227" y="3240732"/>
            <a:ext cx="10369152" cy="3686838"/>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565564" lvl="1" algn="l">
              <a:spcBef>
                <a:spcPct val="20000"/>
              </a:spcBef>
            </a:pPr>
            <a:r>
              <a:rPr lang="en-US" sz="2400" kern="0" dirty="0">
                <a:solidFill>
                  <a:srgbClr val="000000"/>
                </a:solidFill>
                <a:latin typeface="Courier" pitchFamily="2" charset="0"/>
                <a:cs typeface="Calibri"/>
              </a:rPr>
              <a:t>T = {s}; w(t) = 0</a:t>
            </a:r>
          </a:p>
          <a:p>
            <a:pPr marL="565564" lvl="1" algn="l">
              <a:spcBef>
                <a:spcPct val="20000"/>
              </a:spcBef>
            </a:pPr>
            <a:r>
              <a:rPr lang="en-US" sz="2400" kern="0" dirty="0">
                <a:solidFill>
                  <a:srgbClr val="000000"/>
                </a:solidFill>
                <a:latin typeface="Courier" pitchFamily="2" charset="0"/>
                <a:cs typeface="Calibri"/>
              </a:rPr>
              <a:t>while T changes</a:t>
            </a:r>
          </a:p>
          <a:p>
            <a:pPr marL="565564" lvl="1" algn="l">
              <a:spcBef>
                <a:spcPct val="20000"/>
              </a:spcBef>
            </a:pPr>
            <a:r>
              <a:rPr lang="en-US" sz="2400" kern="0" dirty="0">
                <a:solidFill>
                  <a:srgbClr val="000000"/>
                </a:solidFill>
                <a:latin typeface="Courier" pitchFamily="2" charset="0"/>
                <a:cs typeface="Calibri"/>
              </a:rPr>
              <a:t>	for all t in T: submit P</a:t>
            </a:r>
            <a:r>
              <a:rPr lang="en-US" sz="2400" kern="0" baseline="-25000" dirty="0">
                <a:solidFill>
                  <a:srgbClr val="000000"/>
                </a:solidFill>
                <a:latin typeface="Courier" pitchFamily="2" charset="0"/>
                <a:cs typeface="Calibri"/>
              </a:rPr>
              <a:t>i</a:t>
            </a:r>
            <a:r>
              <a:rPr lang="en-US" sz="2400" kern="0" dirty="0">
                <a:solidFill>
                  <a:srgbClr val="000000"/>
                </a:solidFill>
                <a:latin typeface="Courier" pitchFamily="2" charset="0"/>
                <a:cs typeface="Calibri"/>
              </a:rPr>
              <a:t>(c, t, X) to search engine</a:t>
            </a:r>
          </a:p>
          <a:p>
            <a:pPr marL="565564" lvl="1" algn="l">
              <a:spcBef>
                <a:spcPct val="20000"/>
              </a:spcBef>
            </a:pPr>
            <a:r>
              <a:rPr lang="en-US" sz="2400" kern="0" dirty="0">
                <a:solidFill>
                  <a:srgbClr val="000000"/>
                </a:solidFill>
                <a:latin typeface="Courier" pitchFamily="2" charset="0"/>
                <a:cs typeface="Calibri"/>
              </a:rPr>
              <a:t>		if result is not empty</a:t>
            </a:r>
          </a:p>
          <a:p>
            <a:pPr marL="565564" lvl="1" algn="l">
              <a:spcBef>
                <a:spcPct val="20000"/>
              </a:spcBef>
            </a:pPr>
            <a:r>
              <a:rPr lang="en-US" sz="2400" kern="0" dirty="0">
                <a:solidFill>
                  <a:srgbClr val="000000"/>
                </a:solidFill>
                <a:latin typeface="Courier" pitchFamily="2" charset="0"/>
                <a:cs typeface="Calibri"/>
              </a:rPr>
              <a:t>			add to T all new terms </a:t>
            </a:r>
            <a:r>
              <a:rPr lang="en-US" sz="2400" kern="0" dirty="0" err="1">
                <a:solidFill>
                  <a:srgbClr val="000000"/>
                </a:solidFill>
                <a:latin typeface="Courier" pitchFamily="2" charset="0"/>
                <a:cs typeface="Calibri"/>
              </a:rPr>
              <a:t>t</a:t>
            </a:r>
            <a:r>
              <a:rPr lang="en-US" sz="2400" kern="0" baseline="-25000" dirty="0" err="1">
                <a:solidFill>
                  <a:srgbClr val="000000"/>
                </a:solidFill>
                <a:latin typeface="Courier" pitchFamily="2" charset="0"/>
                <a:cs typeface="Calibri"/>
              </a:rPr>
              <a:t>new</a:t>
            </a:r>
            <a:r>
              <a:rPr lang="en-US" sz="2400" kern="0" dirty="0">
                <a:solidFill>
                  <a:srgbClr val="000000"/>
                </a:solidFill>
                <a:latin typeface="Courier" pitchFamily="2" charset="0"/>
                <a:cs typeface="Calibri"/>
              </a:rPr>
              <a:t> found </a:t>
            </a:r>
            <a:br>
              <a:rPr lang="en-US" sz="2400" kern="0" dirty="0">
                <a:solidFill>
                  <a:srgbClr val="000000"/>
                </a:solidFill>
                <a:latin typeface="Courier" pitchFamily="2" charset="0"/>
                <a:cs typeface="Calibri"/>
              </a:rPr>
            </a:br>
            <a:r>
              <a:rPr lang="en-US" sz="2400" kern="0" dirty="0">
                <a:solidFill>
                  <a:srgbClr val="000000"/>
                </a:solidFill>
                <a:latin typeface="Courier" pitchFamily="2" charset="0"/>
                <a:cs typeface="Calibri"/>
              </a:rPr>
              <a:t>				in position X in a result</a:t>
            </a:r>
          </a:p>
          <a:p>
            <a:pPr marL="565564" lvl="1" algn="l">
              <a:spcBef>
                <a:spcPct val="20000"/>
              </a:spcBef>
            </a:pPr>
            <a:r>
              <a:rPr lang="en-US" sz="2400" kern="0" dirty="0">
                <a:solidFill>
                  <a:srgbClr val="000000"/>
                </a:solidFill>
                <a:latin typeface="Courier" pitchFamily="2" charset="0"/>
                <a:cs typeface="Calibri"/>
              </a:rPr>
              <a:t>			w(t)++</a:t>
            </a:r>
          </a:p>
        </p:txBody>
      </p:sp>
    </p:spTree>
    <p:extLst>
      <p:ext uri="{BB962C8B-B14F-4D97-AF65-F5344CB8AC3E}">
        <p14:creationId xmlns:p14="http://schemas.microsoft.com/office/powerpoint/2010/main" val="37194255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08839" y="1408289"/>
            <a:ext cx="7094791" cy="5808663"/>
          </a:xfrm>
        </p:spPr>
      </p:pic>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
        <p:nvSpPr>
          <p:cNvPr id="6" name="TextBox 5"/>
          <p:cNvSpPr txBox="1"/>
          <p:nvPr/>
        </p:nvSpPr>
        <p:spPr>
          <a:xfrm>
            <a:off x="7126362" y="2664668"/>
            <a:ext cx="4434291" cy="830997"/>
          </a:xfrm>
          <a:prstGeom prst="rect">
            <a:avLst/>
          </a:prstGeom>
          <a:noFill/>
        </p:spPr>
        <p:txBody>
          <a:bodyPr wrap="none" rtlCol="0">
            <a:spAutoFit/>
          </a:bodyPr>
          <a:lstStyle/>
          <a:p>
            <a:pPr algn="l"/>
            <a:r>
              <a:rPr lang="en-US" sz="2400" dirty="0">
                <a:latin typeface="Calibri" charset="0"/>
                <a:ea typeface="Calibri" charset="0"/>
                <a:cs typeface="Calibri" charset="0"/>
              </a:rPr>
              <a:t>Existing Term: lion</a:t>
            </a:r>
          </a:p>
          <a:p>
            <a:pPr algn="l"/>
            <a:r>
              <a:rPr lang="en-US" sz="2400" dirty="0">
                <a:latin typeface="Calibri" charset="0"/>
                <a:ea typeface="Calibri" charset="0"/>
                <a:cs typeface="Calibri" charset="0"/>
              </a:rPr>
              <a:t>New Terms: hyena, tiger, elephant</a:t>
            </a:r>
          </a:p>
        </p:txBody>
      </p:sp>
    </p:spTree>
    <p:extLst>
      <p:ext uri="{BB962C8B-B14F-4D97-AF65-F5344CB8AC3E}">
        <p14:creationId xmlns:p14="http://schemas.microsoft.com/office/powerpoint/2010/main" val="15544215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Hypernyms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r>
                  <a:rPr lang="en-US" dirty="0"/>
                  <a:t>Filtering</a:t>
                </a:r>
              </a:p>
              <a:p>
                <a:pPr lvl="1"/>
                <a:r>
                  <a:rPr lang="en-US" dirty="0"/>
                  <a:t>rank concepts </a:t>
                </a:r>
                <a14:m>
                  <m:oMath xmlns:m="http://schemas.openxmlformats.org/officeDocument/2006/math">
                    <m:r>
                      <a:rPr lang="fr-CH" i="1">
                        <a:latin typeface="Cambria Math" charset="0"/>
                      </a:rPr>
                      <m:t>h</m:t>
                    </m:r>
                  </m:oMath>
                </a14:m>
                <a:r>
                  <a:rPr lang="en-US" dirty="0"/>
                  <a:t> by </a:t>
                </a:r>
                <a14:m>
                  <m:oMath xmlns:m="http://schemas.openxmlformats.org/officeDocument/2006/math">
                    <m:nary>
                      <m:naryPr>
                        <m:chr m:val="∑"/>
                        <m:supHide m:val="on"/>
                        <m:ctrlPr>
                          <a:rPr lang="en-US" i="1" smtClean="0">
                            <a:latin typeface="Cambria Math" panose="02040503050406030204" pitchFamily="18" charset="0"/>
                          </a:rPr>
                        </m:ctrlPr>
                      </m:naryPr>
                      <m:sub>
                        <m:sSub>
                          <m:sSubPr>
                            <m:ctrlPr>
                              <a:rPr lang="en-US" i="1" smtClean="0">
                                <a:latin typeface="Cambria Math" panose="02040503050406030204" pitchFamily="18" charset="0"/>
                              </a:rPr>
                            </m:ctrlPr>
                          </m:sSubPr>
                          <m:e>
                            <m:r>
                              <a:rPr lang="fr-CH" b="0" i="1" smtClean="0">
                                <a:latin typeface="Cambria Math" charset="0"/>
                              </a:rPr>
                              <m:t>𝑡</m:t>
                            </m:r>
                          </m:e>
                          <m:sub>
                            <m:r>
                              <a:rPr lang="fr-CH" b="0" i="1" smtClean="0">
                                <a:latin typeface="Cambria Math" charset="0"/>
                              </a:rPr>
                              <m:t>1</m:t>
                            </m:r>
                          </m:sub>
                        </m:sSub>
                        <m:sSub>
                          <m:sSubPr>
                            <m:ctrlPr>
                              <a:rPr lang="en-US" i="1" smtClean="0">
                                <a:latin typeface="Cambria Math" panose="02040503050406030204" pitchFamily="18" charset="0"/>
                              </a:rPr>
                            </m:ctrlPr>
                          </m:sSubPr>
                          <m:e>
                            <m:r>
                              <a:rPr lang="fr-CH" b="0" i="1" smtClean="0">
                                <a:latin typeface="Cambria Math" charset="0"/>
                              </a:rPr>
                              <m:t>𝑡</m:t>
                            </m:r>
                          </m:e>
                          <m:sub>
                            <m:r>
                              <a:rPr lang="fr-CH" b="0" i="1" smtClean="0">
                                <a:latin typeface="Cambria Math" charset="0"/>
                              </a:rPr>
                              <m:t>2</m:t>
                            </m:r>
                          </m:sub>
                        </m:sSub>
                      </m:sub>
                      <m:sup/>
                      <m:e>
                        <m:r>
                          <a:rPr lang="fr-CH" b="0" i="1" smtClean="0">
                            <a:latin typeface="Cambria Math" charset="0"/>
                          </a:rPr>
                          <m:t>𝑤</m:t>
                        </m:r>
                        <m:r>
                          <a:rPr lang="fr-CH" b="0" i="1" smtClean="0">
                            <a:latin typeface="Cambria Math" charset="0"/>
                          </a:rPr>
                          <m:t>(</m:t>
                        </m:r>
                      </m:e>
                    </m:nary>
                    <m:sSub>
                      <m:sSubPr>
                        <m:ctrlPr>
                          <a:rPr lang="en-US" i="1">
                            <a:latin typeface="Cambria Math" panose="02040503050406030204" pitchFamily="18" charset="0"/>
                          </a:rPr>
                        </m:ctrlPr>
                      </m:sSubPr>
                      <m:e>
                        <m:r>
                          <a:rPr lang="fr-CH" i="1">
                            <a:latin typeface="Cambria Math" charset="0"/>
                          </a:rPr>
                          <m:t>𝑡</m:t>
                        </m:r>
                      </m:e>
                      <m:sub>
                        <m:r>
                          <a:rPr lang="fr-CH" i="1">
                            <a:latin typeface="Cambria Math" charset="0"/>
                          </a:rPr>
                          <m:t>1</m:t>
                        </m:r>
                      </m:sub>
                    </m:sSub>
                    <m:r>
                      <a:rPr lang="fr-CH" b="0" i="1" smtClean="0">
                        <a:latin typeface="Cambria Math" charset="0"/>
                      </a:rPr>
                      <m:t>,</m:t>
                    </m:r>
                    <m:sSub>
                      <m:sSubPr>
                        <m:ctrlPr>
                          <a:rPr lang="en-US" i="1">
                            <a:latin typeface="Cambria Math" panose="02040503050406030204" pitchFamily="18" charset="0"/>
                          </a:rPr>
                        </m:ctrlPr>
                      </m:sSubPr>
                      <m:e>
                        <m:r>
                          <a:rPr lang="fr-CH" i="1">
                            <a:latin typeface="Cambria Math" charset="0"/>
                          </a:rPr>
                          <m:t>𝑡</m:t>
                        </m:r>
                      </m:e>
                      <m:sub>
                        <m:r>
                          <a:rPr lang="fr-CH" i="1">
                            <a:latin typeface="Cambria Math" charset="0"/>
                          </a:rPr>
                          <m:t>2</m:t>
                        </m:r>
                      </m:sub>
                    </m:sSub>
                    <m:r>
                      <a:rPr lang="fr-CH" b="0" i="1" smtClean="0">
                        <a:latin typeface="Cambria Math" charset="0"/>
                      </a:rPr>
                      <m:t>,</m:t>
                    </m:r>
                    <m:r>
                      <a:rPr lang="fr-CH" b="0" i="1" smtClean="0">
                        <a:latin typeface="Cambria Math" charset="0"/>
                      </a:rPr>
                      <m:t>h</m:t>
                    </m:r>
                    <m:r>
                      <a:rPr lang="fr-CH" b="0" i="1" smtClean="0">
                        <a:latin typeface="Cambria Math" charset="0"/>
                      </a:rPr>
                      <m:t>)</m:t>
                    </m:r>
                  </m:oMath>
                </a14:m>
                <a:endParaRPr lang="en-US" dirty="0"/>
              </a:p>
              <a:p>
                <a:pPr lvl="1"/>
                <a:r>
                  <a:rPr lang="en-US" dirty="0"/>
                  <a:t>keep top concepts</a:t>
                </a:r>
              </a:p>
              <a:p>
                <a:r>
                  <a:rPr lang="en-US" dirty="0"/>
                  <a:t>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93" b="-6114"/>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
        <p:nvSpPr>
          <p:cNvPr id="5" name="Rectangle 4"/>
          <p:cNvSpPr/>
          <p:nvPr/>
        </p:nvSpPr>
        <p:spPr bwMode="auto">
          <a:xfrm>
            <a:off x="431019" y="2088604"/>
            <a:ext cx="11017224" cy="2966233"/>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l">
              <a:spcBef>
                <a:spcPct val="20000"/>
              </a:spcBef>
            </a:pPr>
            <a:r>
              <a:rPr lang="en-US" sz="2400" kern="0" dirty="0">
                <a:solidFill>
                  <a:srgbClr val="000000"/>
                </a:solidFill>
                <a:latin typeface="Courier" pitchFamily="2" charset="0"/>
                <a:cs typeface="Calibri"/>
              </a:rPr>
              <a:t>C = {c}; H = {}; w(</a:t>
            </a:r>
            <a:r>
              <a:rPr lang="en-US" sz="2400" kern="0" dirty="0" err="1">
                <a:solidFill>
                  <a:srgbClr val="000000"/>
                </a:solidFill>
                <a:latin typeface="Courier" pitchFamily="2" charset="0"/>
                <a:cs typeface="Calibri"/>
              </a:rPr>
              <a:t>t</a:t>
            </a:r>
            <a:r>
              <a:rPr lang="en-US" sz="2400" kern="0" baseline="-25000" dirty="0" err="1">
                <a:solidFill>
                  <a:srgbClr val="000000"/>
                </a:solidFill>
                <a:latin typeface="Courier" pitchFamily="2" charset="0"/>
                <a:cs typeface="Calibri"/>
              </a:rPr>
              <a:t>i</a:t>
            </a:r>
            <a:r>
              <a:rPr lang="en-US" sz="2400" kern="0" dirty="0" err="1">
                <a:solidFill>
                  <a:srgbClr val="000000"/>
                </a:solidFill>
                <a:latin typeface="Courier" pitchFamily="2" charset="0"/>
                <a:cs typeface="Calibri"/>
              </a:rPr>
              <a:t>,t</a:t>
            </a:r>
            <a:r>
              <a:rPr lang="en-US" sz="2400" kern="0" baseline="-25000" dirty="0" err="1">
                <a:solidFill>
                  <a:srgbClr val="000000"/>
                </a:solidFill>
                <a:latin typeface="Courier" pitchFamily="2" charset="0"/>
                <a:cs typeface="Calibri"/>
              </a:rPr>
              <a:t>j</a:t>
            </a:r>
            <a:r>
              <a:rPr lang="en-US" sz="2400" kern="0" dirty="0" err="1">
                <a:solidFill>
                  <a:srgbClr val="000000"/>
                </a:solidFill>
                <a:latin typeface="Courier" pitchFamily="2" charset="0"/>
                <a:cs typeface="Calibri"/>
              </a:rPr>
              <a:t>,h</a:t>
            </a:r>
            <a:r>
              <a:rPr lang="en-US" sz="2400" kern="0" dirty="0">
                <a:solidFill>
                  <a:srgbClr val="000000"/>
                </a:solidFill>
                <a:latin typeface="Courier" pitchFamily="2" charset="0"/>
                <a:cs typeface="Calibri"/>
              </a:rPr>
              <a:t>) = 0</a:t>
            </a:r>
          </a:p>
          <a:p>
            <a:pPr lvl="0" algn="l">
              <a:spcBef>
                <a:spcPct val="20000"/>
              </a:spcBef>
            </a:pPr>
            <a:r>
              <a:rPr lang="en-US" sz="2400" kern="0" dirty="0">
                <a:solidFill>
                  <a:srgbClr val="000000"/>
                </a:solidFill>
                <a:latin typeface="Courier" pitchFamily="2" charset="0"/>
                <a:cs typeface="Calibri"/>
              </a:rPr>
              <a:t>for all t</a:t>
            </a:r>
            <a:r>
              <a:rPr lang="en-US" sz="2400" kern="0" baseline="-25000" dirty="0">
                <a:solidFill>
                  <a:srgbClr val="000000"/>
                </a:solidFill>
                <a:latin typeface="Courier" pitchFamily="2" charset="0"/>
                <a:cs typeface="Calibri"/>
              </a:rPr>
              <a:t>1</a:t>
            </a:r>
            <a:r>
              <a:rPr lang="en-US" sz="2400" kern="0" dirty="0">
                <a:solidFill>
                  <a:srgbClr val="000000"/>
                </a:solidFill>
                <a:latin typeface="Courier" pitchFamily="2" charset="0"/>
                <a:cs typeface="Calibri"/>
              </a:rPr>
              <a:t>, t</a:t>
            </a:r>
            <a:r>
              <a:rPr lang="en-US" sz="2400" kern="0" baseline="-25000" dirty="0">
                <a:solidFill>
                  <a:srgbClr val="000000"/>
                </a:solidFill>
                <a:latin typeface="Courier" pitchFamily="2" charset="0"/>
                <a:cs typeface="Calibri"/>
              </a:rPr>
              <a:t>2</a:t>
            </a:r>
            <a:r>
              <a:rPr lang="en-US" sz="2400" kern="0" dirty="0">
                <a:solidFill>
                  <a:srgbClr val="000000"/>
                </a:solidFill>
                <a:latin typeface="Courier" pitchFamily="2" charset="0"/>
                <a:cs typeface="Calibri"/>
              </a:rPr>
              <a:t> in T with w(</a:t>
            </a:r>
            <a:r>
              <a:rPr lang="en-US" sz="2400" kern="0" dirty="0" err="1">
                <a:solidFill>
                  <a:srgbClr val="000000"/>
                </a:solidFill>
                <a:latin typeface="Courier" pitchFamily="2" charset="0"/>
                <a:cs typeface="Calibri"/>
              </a:rPr>
              <a:t>t</a:t>
            </a:r>
            <a:r>
              <a:rPr lang="en-US" sz="2400" kern="0" baseline="-25000" dirty="0" err="1">
                <a:solidFill>
                  <a:srgbClr val="000000"/>
                </a:solidFill>
                <a:latin typeface="Courier" pitchFamily="2" charset="0"/>
                <a:cs typeface="Calibri"/>
              </a:rPr>
              <a:t>i</a:t>
            </a:r>
            <a:r>
              <a:rPr lang="en-US" sz="2400" kern="0" dirty="0">
                <a:solidFill>
                  <a:srgbClr val="000000"/>
                </a:solidFill>
                <a:latin typeface="Courier" pitchFamily="2" charset="0"/>
                <a:cs typeface="Calibri"/>
              </a:rPr>
              <a:t>) &gt; 0: </a:t>
            </a:r>
            <a:br>
              <a:rPr lang="en-US" sz="2400" kern="0" dirty="0">
                <a:solidFill>
                  <a:srgbClr val="000000"/>
                </a:solidFill>
                <a:latin typeface="Courier" pitchFamily="2" charset="0"/>
                <a:cs typeface="Calibri"/>
              </a:rPr>
            </a:br>
            <a:r>
              <a:rPr lang="en-US" sz="2400" kern="0" dirty="0">
                <a:solidFill>
                  <a:srgbClr val="000000"/>
                </a:solidFill>
                <a:latin typeface="Courier" pitchFamily="2" charset="0"/>
                <a:cs typeface="Calibri"/>
              </a:rPr>
              <a:t>	submit P</a:t>
            </a:r>
            <a:r>
              <a:rPr lang="en-US" sz="2400" kern="0" baseline="-25000" dirty="0">
                <a:solidFill>
                  <a:srgbClr val="000000"/>
                </a:solidFill>
                <a:latin typeface="Courier" pitchFamily="2" charset="0"/>
                <a:cs typeface="Calibri"/>
              </a:rPr>
              <a:t>c</a:t>
            </a:r>
            <a:r>
              <a:rPr lang="en-US" sz="2400" kern="0" dirty="0">
                <a:solidFill>
                  <a:srgbClr val="000000"/>
                </a:solidFill>
                <a:latin typeface="Courier" pitchFamily="2" charset="0"/>
                <a:cs typeface="Calibri"/>
              </a:rPr>
              <a:t>(t</a:t>
            </a:r>
            <a:r>
              <a:rPr lang="en-US" sz="2400" kern="0" baseline="-25000" dirty="0">
                <a:solidFill>
                  <a:srgbClr val="000000"/>
                </a:solidFill>
                <a:latin typeface="Courier" pitchFamily="2" charset="0"/>
                <a:cs typeface="Calibri"/>
              </a:rPr>
              <a:t>1</a:t>
            </a:r>
            <a:r>
              <a:rPr lang="en-US" sz="2400" kern="0" dirty="0">
                <a:solidFill>
                  <a:srgbClr val="000000"/>
                </a:solidFill>
                <a:latin typeface="Courier" pitchFamily="2" charset="0"/>
                <a:cs typeface="Calibri"/>
              </a:rPr>
              <a:t>, t</a:t>
            </a:r>
            <a:r>
              <a:rPr lang="en-US" sz="2400" kern="0" baseline="-25000" dirty="0">
                <a:solidFill>
                  <a:srgbClr val="000000"/>
                </a:solidFill>
                <a:latin typeface="Courier" pitchFamily="2" charset="0"/>
                <a:cs typeface="Calibri"/>
              </a:rPr>
              <a:t>2</a:t>
            </a:r>
            <a:r>
              <a:rPr lang="en-US" sz="2400" kern="0" dirty="0">
                <a:solidFill>
                  <a:srgbClr val="000000"/>
                </a:solidFill>
                <a:latin typeface="Courier" pitchFamily="2" charset="0"/>
                <a:cs typeface="Calibri"/>
              </a:rPr>
              <a:t>, X) to search engine</a:t>
            </a:r>
          </a:p>
          <a:p>
            <a:pPr lvl="0" algn="l">
              <a:spcBef>
                <a:spcPct val="20000"/>
              </a:spcBef>
            </a:pPr>
            <a:r>
              <a:rPr lang="en-US" sz="2400" kern="0" dirty="0">
                <a:solidFill>
                  <a:srgbClr val="000000"/>
                </a:solidFill>
                <a:latin typeface="Courier" pitchFamily="2" charset="0"/>
                <a:cs typeface="Calibri"/>
              </a:rPr>
              <a:t>	add new term h found in position X to C</a:t>
            </a:r>
          </a:p>
          <a:p>
            <a:pPr lvl="0" algn="l">
              <a:spcBef>
                <a:spcPct val="20000"/>
              </a:spcBef>
            </a:pPr>
            <a:r>
              <a:rPr lang="en-US" sz="2400" kern="0" dirty="0">
                <a:solidFill>
                  <a:srgbClr val="000000"/>
                </a:solidFill>
                <a:latin typeface="Courier" pitchFamily="2" charset="0"/>
                <a:cs typeface="Calibri"/>
              </a:rPr>
              <a:t> 	add </a:t>
            </a:r>
            <a:r>
              <a:rPr lang="en-US" sz="2400" i="1" kern="0" dirty="0">
                <a:solidFill>
                  <a:srgbClr val="000000"/>
                </a:solidFill>
                <a:latin typeface="Courier" pitchFamily="2" charset="0"/>
                <a:cs typeface="Calibri"/>
              </a:rPr>
              <a:t>t</a:t>
            </a:r>
            <a:r>
              <a:rPr lang="en-US" sz="2400" i="1" kern="0" baseline="-25000" dirty="0">
                <a:solidFill>
                  <a:srgbClr val="000000"/>
                </a:solidFill>
                <a:latin typeface="Courier" pitchFamily="2" charset="0"/>
                <a:cs typeface="Calibri"/>
              </a:rPr>
              <a:t>1</a:t>
            </a:r>
            <a:r>
              <a:rPr lang="en-US" sz="2400" i="1" kern="0" dirty="0">
                <a:solidFill>
                  <a:srgbClr val="000000"/>
                </a:solidFill>
                <a:latin typeface="Courier" pitchFamily="2" charset="0"/>
                <a:cs typeface="Calibri"/>
              </a:rPr>
              <a:t> ISA h </a:t>
            </a:r>
            <a:r>
              <a:rPr lang="en-US" sz="2400" kern="0" dirty="0">
                <a:solidFill>
                  <a:srgbClr val="000000"/>
                </a:solidFill>
                <a:latin typeface="Courier" pitchFamily="2" charset="0"/>
                <a:cs typeface="Calibri"/>
              </a:rPr>
              <a:t>and </a:t>
            </a:r>
            <a:r>
              <a:rPr lang="en-US" sz="2400" i="1" kern="0" dirty="0">
                <a:solidFill>
                  <a:srgbClr val="000000"/>
                </a:solidFill>
                <a:latin typeface="Courier" pitchFamily="2" charset="0"/>
                <a:cs typeface="Calibri"/>
              </a:rPr>
              <a:t>t</a:t>
            </a:r>
            <a:r>
              <a:rPr lang="en-US" sz="2400" i="1" kern="0" baseline="-25000" dirty="0">
                <a:solidFill>
                  <a:srgbClr val="000000"/>
                </a:solidFill>
                <a:latin typeface="Courier" pitchFamily="2" charset="0"/>
                <a:cs typeface="Calibri"/>
              </a:rPr>
              <a:t>2</a:t>
            </a:r>
            <a:r>
              <a:rPr lang="en-US" sz="2400" i="1" kern="0" dirty="0">
                <a:solidFill>
                  <a:srgbClr val="000000"/>
                </a:solidFill>
                <a:latin typeface="Courier" pitchFamily="2" charset="0"/>
                <a:cs typeface="Calibri"/>
              </a:rPr>
              <a:t> ISA h </a:t>
            </a:r>
            <a:r>
              <a:rPr lang="en-US" sz="2400" kern="0" dirty="0">
                <a:solidFill>
                  <a:srgbClr val="000000"/>
                </a:solidFill>
                <a:latin typeface="Courier" pitchFamily="2" charset="0"/>
                <a:cs typeface="Calibri"/>
              </a:rPr>
              <a:t>to the hypernym relations H</a:t>
            </a:r>
          </a:p>
          <a:p>
            <a:pPr lvl="0" algn="l">
              <a:spcBef>
                <a:spcPct val="20000"/>
              </a:spcBef>
            </a:pPr>
            <a:r>
              <a:rPr lang="en-US" sz="2400" kern="0" dirty="0">
                <a:solidFill>
                  <a:srgbClr val="000000"/>
                </a:solidFill>
                <a:latin typeface="Courier" pitchFamily="2" charset="0"/>
                <a:cs typeface="Calibri"/>
              </a:rPr>
              <a:t>	w(t</a:t>
            </a:r>
            <a:r>
              <a:rPr lang="en-US" sz="2400" kern="0" baseline="-25000" dirty="0">
                <a:solidFill>
                  <a:srgbClr val="000000"/>
                </a:solidFill>
                <a:latin typeface="Courier" pitchFamily="2" charset="0"/>
                <a:cs typeface="Calibri"/>
              </a:rPr>
              <a:t>1</a:t>
            </a:r>
            <a:r>
              <a:rPr lang="en-US" sz="2400" kern="0" dirty="0">
                <a:solidFill>
                  <a:srgbClr val="000000"/>
                </a:solidFill>
                <a:latin typeface="Courier" pitchFamily="2" charset="0"/>
                <a:cs typeface="Calibri"/>
              </a:rPr>
              <a:t>,t</a:t>
            </a:r>
            <a:r>
              <a:rPr lang="en-US" sz="2400" kern="0" baseline="-25000" dirty="0">
                <a:solidFill>
                  <a:srgbClr val="000000"/>
                </a:solidFill>
                <a:latin typeface="Courier" pitchFamily="2" charset="0"/>
                <a:cs typeface="Calibri"/>
              </a:rPr>
              <a:t>2</a:t>
            </a:r>
            <a:r>
              <a:rPr lang="en-US" sz="2400" kern="0" dirty="0">
                <a:solidFill>
                  <a:srgbClr val="000000"/>
                </a:solidFill>
                <a:latin typeface="Courier" pitchFamily="2" charset="0"/>
                <a:cs typeface="Calibri"/>
              </a:rPr>
              <a:t>,h)++</a:t>
            </a:r>
            <a:endParaRPr lang="en-US" sz="2800" kern="0" dirty="0">
              <a:solidFill>
                <a:srgbClr val="000000"/>
              </a:solidFill>
              <a:latin typeface="Courier" pitchFamily="2" charset="0"/>
              <a:cs typeface="Calibri"/>
            </a:endParaRPr>
          </a:p>
        </p:txBody>
      </p:sp>
    </p:spTree>
    <p:extLst>
      <p:ext uri="{BB962C8B-B14F-4D97-AF65-F5344CB8AC3E}">
        <p14:creationId xmlns:p14="http://schemas.microsoft.com/office/powerpoint/2010/main" val="15043800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3224" y="1408289"/>
            <a:ext cx="6636560" cy="2552523"/>
          </a:xfrm>
        </p:spPr>
      </p:pic>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987" y="3960812"/>
            <a:ext cx="6661797" cy="125362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224" y="5175093"/>
            <a:ext cx="6636560" cy="2345328"/>
          </a:xfrm>
          <a:prstGeom prst="rect">
            <a:avLst/>
          </a:prstGeom>
        </p:spPr>
      </p:pic>
      <p:sp>
        <p:nvSpPr>
          <p:cNvPr id="8" name="TextBox 7"/>
          <p:cNvSpPr txBox="1"/>
          <p:nvPr/>
        </p:nvSpPr>
        <p:spPr>
          <a:xfrm>
            <a:off x="7126362" y="2664668"/>
            <a:ext cx="4336123" cy="1200329"/>
          </a:xfrm>
          <a:prstGeom prst="rect">
            <a:avLst/>
          </a:prstGeom>
          <a:noFill/>
        </p:spPr>
        <p:txBody>
          <a:bodyPr wrap="none" rtlCol="0">
            <a:spAutoFit/>
          </a:bodyPr>
          <a:lstStyle/>
          <a:p>
            <a:pPr algn="l"/>
            <a:r>
              <a:rPr lang="en-US" sz="2400" dirty="0">
                <a:latin typeface="Calibri" charset="0"/>
                <a:ea typeface="Calibri" charset="0"/>
                <a:cs typeface="Calibri" charset="0"/>
              </a:rPr>
              <a:t>New Classes: predators, big cats,</a:t>
            </a:r>
          </a:p>
          <a:p>
            <a:pPr algn="l"/>
            <a:endParaRPr lang="en-US" sz="2400" dirty="0">
              <a:latin typeface="Calibri" charset="0"/>
              <a:ea typeface="Calibri" charset="0"/>
              <a:cs typeface="Calibri" charset="0"/>
            </a:endParaRPr>
          </a:p>
          <a:p>
            <a:pPr algn="l"/>
            <a:r>
              <a:rPr lang="en-US" sz="2400" dirty="0">
                <a:latin typeface="Calibri" charset="0"/>
                <a:ea typeface="Calibri" charset="0"/>
                <a:cs typeface="Calibri" charset="0"/>
              </a:rPr>
              <a:t>But also: words, …</a:t>
            </a:r>
          </a:p>
        </p:txBody>
      </p:sp>
    </p:spTree>
    <p:extLst>
      <p:ext uri="{BB962C8B-B14F-4D97-AF65-F5344CB8AC3E}">
        <p14:creationId xmlns:p14="http://schemas.microsoft.com/office/powerpoint/2010/main" val="6606908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Result</a:t>
            </a: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055" y="1800572"/>
            <a:ext cx="7920880" cy="5084525"/>
          </a:xfrm>
          <a:prstGeom prst="rect">
            <a:avLst/>
          </a:prstGeom>
        </p:spPr>
      </p:pic>
      <p:sp>
        <p:nvSpPr>
          <p:cNvPr id="6" name="TextBox 5"/>
          <p:cNvSpPr txBox="1"/>
          <p:nvPr/>
        </p:nvSpPr>
        <p:spPr>
          <a:xfrm>
            <a:off x="8675935" y="5034016"/>
            <a:ext cx="2731582" cy="461665"/>
          </a:xfrm>
          <a:prstGeom prst="rect">
            <a:avLst/>
          </a:prstGeom>
          <a:noFill/>
        </p:spPr>
        <p:txBody>
          <a:bodyPr wrap="none" rtlCol="0">
            <a:spAutoFit/>
          </a:bodyPr>
          <a:lstStyle/>
          <a:p>
            <a:r>
              <a:rPr lang="en-US" sz="2400" dirty="0">
                <a:latin typeface="Calibri" charset="0"/>
                <a:ea typeface="Calibri" charset="0"/>
                <a:cs typeface="Calibri" charset="0"/>
              </a:rPr>
              <a:t>Discovery of terms T</a:t>
            </a:r>
          </a:p>
        </p:txBody>
      </p:sp>
      <p:sp>
        <p:nvSpPr>
          <p:cNvPr id="7" name="TextBox 6"/>
          <p:cNvSpPr txBox="1"/>
          <p:nvPr/>
        </p:nvSpPr>
        <p:spPr>
          <a:xfrm>
            <a:off x="8458492" y="3377832"/>
            <a:ext cx="3136564" cy="461665"/>
          </a:xfrm>
          <a:prstGeom prst="rect">
            <a:avLst/>
          </a:prstGeom>
          <a:noFill/>
        </p:spPr>
        <p:txBody>
          <a:bodyPr wrap="none" rtlCol="0">
            <a:spAutoFit/>
          </a:bodyPr>
          <a:lstStyle/>
          <a:p>
            <a:r>
              <a:rPr lang="en-US" sz="2400" dirty="0">
                <a:latin typeface="Calibri" charset="0"/>
                <a:ea typeface="Calibri" charset="0"/>
                <a:cs typeface="Calibri" charset="0"/>
              </a:rPr>
              <a:t>Discovery of concepts C</a:t>
            </a:r>
          </a:p>
        </p:txBody>
      </p:sp>
    </p:spTree>
    <p:extLst>
      <p:ext uri="{BB962C8B-B14F-4D97-AF65-F5344CB8AC3E}">
        <p14:creationId xmlns:p14="http://schemas.microsoft.com/office/powerpoint/2010/main" val="21233931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Inducing Hypernym Graph</a:t>
            </a:r>
          </a:p>
        </p:txBody>
      </p:sp>
      <p:sp>
        <p:nvSpPr>
          <p:cNvPr id="3" name="Content Placeholder 2"/>
          <p:cNvSpPr>
            <a:spLocks noGrp="1"/>
          </p:cNvSpPr>
          <p:nvPr>
            <p:ph idx="1"/>
          </p:nvPr>
        </p:nvSpPr>
        <p:spPr/>
        <p:txBody>
          <a:bodyPr/>
          <a:lstStyle/>
          <a:p>
            <a:r>
              <a:rPr lang="en-US" dirty="0"/>
              <a:t>Many possible relationships among concepts have likely not been discovered</a:t>
            </a:r>
          </a:p>
          <a:p>
            <a:endParaRPr lang="en-US" sz="3200" dirty="0"/>
          </a:p>
          <a:p>
            <a:endParaRPr lang="en-US" sz="3200" dirty="0"/>
          </a:p>
          <a:p>
            <a:endParaRPr lang="en-US" sz="3200" dirty="0"/>
          </a:p>
          <a:p>
            <a:endParaRPr lang="en-US" sz="3200" dirty="0"/>
          </a:p>
          <a:p>
            <a:endParaRPr lang="en-US" sz="3200" dirty="0"/>
          </a:p>
          <a:p>
            <a:endParaRPr lang="en-US" dirty="0"/>
          </a:p>
          <a:p>
            <a:r>
              <a:rPr lang="en-US" dirty="0"/>
              <a:t>Result: A directed hypernym graph H</a:t>
            </a: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
        <p:nvSpPr>
          <p:cNvPr id="5" name="Rectangle 4"/>
          <p:cNvSpPr/>
          <p:nvPr/>
        </p:nvSpPr>
        <p:spPr bwMode="auto">
          <a:xfrm>
            <a:off x="323007" y="2880692"/>
            <a:ext cx="11017224" cy="3384376"/>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l">
              <a:spcBef>
                <a:spcPct val="20000"/>
              </a:spcBef>
            </a:pPr>
            <a:r>
              <a:rPr lang="en-US" sz="2400" kern="0" dirty="0">
                <a:solidFill>
                  <a:srgbClr val="000000"/>
                </a:solidFill>
                <a:latin typeface="Courier" pitchFamily="2" charset="0"/>
                <a:cs typeface="Calibri"/>
              </a:rPr>
              <a:t>For each pair t</a:t>
            </a:r>
            <a:r>
              <a:rPr lang="en-US" sz="2400" kern="0" baseline="-25000" dirty="0">
                <a:solidFill>
                  <a:srgbClr val="000000"/>
                </a:solidFill>
                <a:latin typeface="Courier" pitchFamily="2" charset="0"/>
                <a:cs typeface="Calibri"/>
              </a:rPr>
              <a:t>1</a:t>
            </a:r>
            <a:r>
              <a:rPr lang="en-US" sz="2400" kern="0" dirty="0">
                <a:solidFill>
                  <a:srgbClr val="000000"/>
                </a:solidFill>
                <a:latin typeface="Courier" pitchFamily="2" charset="0"/>
                <a:cs typeface="Calibri"/>
              </a:rPr>
              <a:t>, t</a:t>
            </a:r>
            <a:r>
              <a:rPr lang="en-US" sz="2400" kern="0" baseline="-25000" dirty="0">
                <a:solidFill>
                  <a:srgbClr val="000000"/>
                </a:solidFill>
                <a:latin typeface="Courier" pitchFamily="2" charset="0"/>
                <a:cs typeface="Calibri"/>
              </a:rPr>
              <a:t>2</a:t>
            </a:r>
            <a:r>
              <a:rPr lang="en-US" sz="2400" kern="0" dirty="0">
                <a:solidFill>
                  <a:srgbClr val="000000"/>
                </a:solidFill>
                <a:latin typeface="Courier" pitchFamily="2" charset="0"/>
                <a:cs typeface="Calibri"/>
              </a:rPr>
              <a:t> in C</a:t>
            </a:r>
          </a:p>
          <a:p>
            <a:pPr lvl="0" algn="l">
              <a:spcBef>
                <a:spcPct val="20000"/>
              </a:spcBef>
            </a:pPr>
            <a:r>
              <a:rPr lang="en-US" sz="2400" kern="0" dirty="0">
                <a:solidFill>
                  <a:srgbClr val="000000"/>
                </a:solidFill>
                <a:latin typeface="Courier" pitchFamily="2" charset="0"/>
                <a:cs typeface="Calibri"/>
              </a:rPr>
              <a:t>	Construct query q</a:t>
            </a:r>
            <a:r>
              <a:rPr lang="en-US" sz="2400" kern="0" baseline="-25000" dirty="0">
                <a:solidFill>
                  <a:srgbClr val="000000"/>
                </a:solidFill>
                <a:latin typeface="Courier" pitchFamily="2" charset="0"/>
                <a:cs typeface="Calibri"/>
              </a:rPr>
              <a:t>1</a:t>
            </a:r>
            <a:r>
              <a:rPr lang="en-US" sz="2400" kern="0" dirty="0">
                <a:solidFill>
                  <a:srgbClr val="000000"/>
                </a:solidFill>
                <a:latin typeface="Courier" pitchFamily="2" charset="0"/>
                <a:cs typeface="Calibri"/>
              </a:rPr>
              <a:t> = h(t</a:t>
            </a:r>
            <a:r>
              <a:rPr lang="en-US" sz="2400" kern="0" baseline="-25000" dirty="0">
                <a:solidFill>
                  <a:srgbClr val="000000"/>
                </a:solidFill>
                <a:latin typeface="Courier" pitchFamily="2" charset="0"/>
                <a:cs typeface="Calibri"/>
              </a:rPr>
              <a:t>1</a:t>
            </a:r>
            <a:r>
              <a:rPr lang="en-US" sz="2400" kern="0" dirty="0">
                <a:solidFill>
                  <a:srgbClr val="000000"/>
                </a:solidFill>
                <a:latin typeface="Courier" pitchFamily="2" charset="0"/>
                <a:cs typeface="Calibri"/>
              </a:rPr>
              <a:t>, t</a:t>
            </a:r>
            <a:r>
              <a:rPr lang="en-US" sz="2400" kern="0" baseline="-25000" dirty="0">
                <a:solidFill>
                  <a:srgbClr val="000000"/>
                </a:solidFill>
                <a:latin typeface="Courier" pitchFamily="2" charset="0"/>
                <a:cs typeface="Calibri"/>
              </a:rPr>
              <a:t>2</a:t>
            </a:r>
            <a:r>
              <a:rPr lang="en-US" sz="2400" kern="0" dirty="0">
                <a:solidFill>
                  <a:srgbClr val="000000"/>
                </a:solidFill>
                <a:latin typeface="Courier" pitchFamily="2" charset="0"/>
                <a:cs typeface="Calibri"/>
              </a:rPr>
              <a:t>) and q</a:t>
            </a:r>
            <a:r>
              <a:rPr lang="en-US" sz="2400" kern="0" baseline="-25000" dirty="0">
                <a:solidFill>
                  <a:srgbClr val="000000"/>
                </a:solidFill>
                <a:latin typeface="Courier" pitchFamily="2" charset="0"/>
                <a:cs typeface="Calibri"/>
              </a:rPr>
              <a:t>2</a:t>
            </a:r>
            <a:r>
              <a:rPr lang="en-US" sz="2400" kern="0" dirty="0">
                <a:solidFill>
                  <a:srgbClr val="000000"/>
                </a:solidFill>
                <a:latin typeface="Courier" pitchFamily="2" charset="0"/>
                <a:cs typeface="Calibri"/>
              </a:rPr>
              <a:t> = h(t</a:t>
            </a:r>
            <a:r>
              <a:rPr lang="en-US" sz="2400" kern="0" baseline="-25000" dirty="0">
                <a:solidFill>
                  <a:srgbClr val="000000"/>
                </a:solidFill>
                <a:latin typeface="Courier" pitchFamily="2" charset="0"/>
                <a:cs typeface="Calibri"/>
              </a:rPr>
              <a:t>2</a:t>
            </a:r>
            <a:r>
              <a:rPr lang="en-US" sz="2400" kern="0" dirty="0">
                <a:solidFill>
                  <a:srgbClr val="000000"/>
                </a:solidFill>
                <a:latin typeface="Courier" pitchFamily="2" charset="0"/>
                <a:cs typeface="Calibri"/>
              </a:rPr>
              <a:t>, t</a:t>
            </a:r>
            <a:r>
              <a:rPr lang="en-US" sz="2400" kern="0" baseline="-25000" dirty="0">
                <a:solidFill>
                  <a:srgbClr val="000000"/>
                </a:solidFill>
                <a:latin typeface="Courier" pitchFamily="2" charset="0"/>
                <a:cs typeface="Calibri"/>
              </a:rPr>
              <a:t>1</a:t>
            </a:r>
            <a:r>
              <a:rPr lang="en-US" sz="2400" kern="0" dirty="0">
                <a:solidFill>
                  <a:srgbClr val="000000"/>
                </a:solidFill>
                <a:latin typeface="Courier" pitchFamily="2" charset="0"/>
                <a:cs typeface="Calibri"/>
              </a:rPr>
              <a:t>)</a:t>
            </a:r>
            <a:br>
              <a:rPr lang="en-US" sz="2400" kern="0" dirty="0">
                <a:solidFill>
                  <a:srgbClr val="000000"/>
                </a:solidFill>
                <a:latin typeface="Courier" pitchFamily="2" charset="0"/>
                <a:cs typeface="Calibri"/>
              </a:rPr>
            </a:br>
            <a:r>
              <a:rPr lang="en-US" sz="2400" kern="0" dirty="0">
                <a:solidFill>
                  <a:srgbClr val="000000"/>
                </a:solidFill>
                <a:latin typeface="Courier" pitchFamily="2" charset="0"/>
                <a:cs typeface="Calibri"/>
              </a:rPr>
              <a:t>	with Hearst pattern h(X, Y) for ISA, </a:t>
            </a:r>
            <a:br>
              <a:rPr lang="en-US" sz="2400" kern="0" dirty="0">
                <a:solidFill>
                  <a:srgbClr val="000000"/>
                </a:solidFill>
                <a:latin typeface="Courier" pitchFamily="2" charset="0"/>
                <a:cs typeface="Calibri"/>
              </a:rPr>
            </a:br>
            <a:r>
              <a:rPr lang="en-US" sz="2400" kern="0" dirty="0">
                <a:solidFill>
                  <a:srgbClr val="000000"/>
                </a:solidFill>
                <a:latin typeface="Courier" pitchFamily="2" charset="0"/>
                <a:cs typeface="Calibri"/>
              </a:rPr>
              <a:t>	e.g., h(X, Y) = “X such as Y”</a:t>
            </a:r>
          </a:p>
          <a:p>
            <a:pPr lvl="0" algn="l">
              <a:spcBef>
                <a:spcPct val="20000"/>
              </a:spcBef>
            </a:pPr>
            <a:r>
              <a:rPr lang="en-US" sz="2400" kern="0" dirty="0">
                <a:solidFill>
                  <a:srgbClr val="000000"/>
                </a:solidFill>
                <a:latin typeface="Courier" pitchFamily="2" charset="0"/>
                <a:cs typeface="Calibri"/>
              </a:rPr>
              <a:t>	Submit query to search engine, count number of result</a:t>
            </a:r>
          </a:p>
          <a:p>
            <a:pPr lvl="0" algn="l">
              <a:spcBef>
                <a:spcPct val="20000"/>
              </a:spcBef>
            </a:pPr>
            <a:r>
              <a:rPr lang="en-US" sz="2400" kern="0" dirty="0">
                <a:solidFill>
                  <a:srgbClr val="000000"/>
                </a:solidFill>
                <a:latin typeface="Courier" pitchFamily="2" charset="0"/>
                <a:cs typeface="Calibri"/>
              </a:rPr>
              <a:t>	If #results(q</a:t>
            </a:r>
            <a:r>
              <a:rPr lang="en-US" sz="2400" kern="0" baseline="-25000" dirty="0">
                <a:solidFill>
                  <a:srgbClr val="000000"/>
                </a:solidFill>
                <a:latin typeface="Courier" pitchFamily="2" charset="0"/>
                <a:cs typeface="Calibri"/>
              </a:rPr>
              <a:t>1</a:t>
            </a:r>
            <a:r>
              <a:rPr lang="en-US" sz="2400" kern="0" dirty="0">
                <a:solidFill>
                  <a:srgbClr val="000000"/>
                </a:solidFill>
                <a:latin typeface="Courier" pitchFamily="2" charset="0"/>
                <a:cs typeface="Calibri"/>
              </a:rPr>
              <a:t>) &lt; #results(q</a:t>
            </a:r>
            <a:r>
              <a:rPr lang="en-US" sz="2400" kern="0" baseline="-25000" dirty="0">
                <a:solidFill>
                  <a:srgbClr val="000000"/>
                </a:solidFill>
                <a:latin typeface="Courier" pitchFamily="2" charset="0"/>
                <a:cs typeface="Calibri"/>
              </a:rPr>
              <a:t>2</a:t>
            </a:r>
            <a:r>
              <a:rPr lang="en-US" sz="2400" kern="0" dirty="0">
                <a:solidFill>
                  <a:srgbClr val="000000"/>
                </a:solidFill>
                <a:latin typeface="Courier" pitchFamily="2" charset="0"/>
                <a:cs typeface="Calibri"/>
              </a:rPr>
              <a:t>) </a:t>
            </a:r>
            <a:br>
              <a:rPr lang="en-US" sz="2400" kern="0" dirty="0">
                <a:solidFill>
                  <a:srgbClr val="000000"/>
                </a:solidFill>
                <a:latin typeface="Courier" pitchFamily="2" charset="0"/>
                <a:cs typeface="Calibri"/>
              </a:rPr>
            </a:br>
            <a:r>
              <a:rPr lang="en-US" sz="2400" kern="0" dirty="0">
                <a:solidFill>
                  <a:srgbClr val="000000"/>
                </a:solidFill>
                <a:latin typeface="Courier" pitchFamily="2" charset="0"/>
                <a:cs typeface="Calibri"/>
              </a:rPr>
              <a:t>		then add </a:t>
            </a:r>
            <a:r>
              <a:rPr lang="en-US" sz="2400" i="1" kern="0" dirty="0">
                <a:solidFill>
                  <a:srgbClr val="000000"/>
                </a:solidFill>
                <a:latin typeface="Courier" pitchFamily="2" charset="0"/>
                <a:cs typeface="Calibri"/>
              </a:rPr>
              <a:t>t</a:t>
            </a:r>
            <a:r>
              <a:rPr lang="en-US" sz="2400" i="1" kern="0" baseline="-25000" dirty="0">
                <a:solidFill>
                  <a:srgbClr val="000000"/>
                </a:solidFill>
                <a:latin typeface="Courier" pitchFamily="2" charset="0"/>
                <a:cs typeface="Calibri"/>
              </a:rPr>
              <a:t>1</a:t>
            </a:r>
            <a:r>
              <a:rPr lang="en-US" sz="2400" i="1" kern="0" dirty="0">
                <a:solidFill>
                  <a:srgbClr val="000000"/>
                </a:solidFill>
                <a:latin typeface="Courier" pitchFamily="2" charset="0"/>
                <a:cs typeface="Calibri"/>
              </a:rPr>
              <a:t> ISA t</a:t>
            </a:r>
            <a:r>
              <a:rPr lang="en-US" sz="2400" i="1" kern="0" baseline="-25000" dirty="0">
                <a:solidFill>
                  <a:srgbClr val="000000"/>
                </a:solidFill>
                <a:latin typeface="Courier" pitchFamily="2" charset="0"/>
                <a:cs typeface="Calibri"/>
              </a:rPr>
              <a:t>2</a:t>
            </a:r>
            <a:r>
              <a:rPr lang="en-US" sz="2400" i="1" kern="0" dirty="0">
                <a:solidFill>
                  <a:srgbClr val="000000"/>
                </a:solidFill>
                <a:latin typeface="Courier" pitchFamily="2" charset="0"/>
                <a:cs typeface="Calibri"/>
              </a:rPr>
              <a:t> </a:t>
            </a:r>
            <a:r>
              <a:rPr lang="en-US" sz="2400" kern="0" dirty="0">
                <a:solidFill>
                  <a:srgbClr val="000000"/>
                </a:solidFill>
                <a:latin typeface="Courier" pitchFamily="2" charset="0"/>
                <a:cs typeface="Calibri"/>
              </a:rPr>
              <a:t>to H</a:t>
            </a:r>
            <a:br>
              <a:rPr lang="en-US" sz="2400" kern="0" dirty="0">
                <a:solidFill>
                  <a:srgbClr val="000000"/>
                </a:solidFill>
                <a:latin typeface="Courier" pitchFamily="2" charset="0"/>
                <a:cs typeface="Calibri"/>
              </a:rPr>
            </a:br>
            <a:r>
              <a:rPr lang="en-US" sz="2400" kern="0" dirty="0">
                <a:solidFill>
                  <a:srgbClr val="000000"/>
                </a:solidFill>
                <a:latin typeface="Courier" pitchFamily="2" charset="0"/>
                <a:cs typeface="Calibri"/>
              </a:rPr>
              <a:t>		else add </a:t>
            </a:r>
            <a:r>
              <a:rPr lang="en-US" sz="2400" i="1" kern="0" dirty="0">
                <a:solidFill>
                  <a:srgbClr val="000000"/>
                </a:solidFill>
                <a:latin typeface="Courier" pitchFamily="2" charset="0"/>
                <a:cs typeface="Calibri"/>
              </a:rPr>
              <a:t>t</a:t>
            </a:r>
            <a:r>
              <a:rPr lang="en-US" sz="2400" i="1" kern="0" baseline="-25000" dirty="0">
                <a:solidFill>
                  <a:srgbClr val="000000"/>
                </a:solidFill>
                <a:latin typeface="Courier" pitchFamily="2" charset="0"/>
                <a:cs typeface="Calibri"/>
              </a:rPr>
              <a:t>2</a:t>
            </a:r>
            <a:r>
              <a:rPr lang="en-US" sz="2400" i="1" kern="0" dirty="0">
                <a:solidFill>
                  <a:srgbClr val="000000"/>
                </a:solidFill>
                <a:latin typeface="Courier" pitchFamily="2" charset="0"/>
                <a:cs typeface="Calibri"/>
              </a:rPr>
              <a:t> ISA t</a:t>
            </a:r>
            <a:r>
              <a:rPr lang="en-US" sz="2400" i="1" kern="0" baseline="-25000" dirty="0">
                <a:solidFill>
                  <a:srgbClr val="000000"/>
                </a:solidFill>
                <a:latin typeface="Courier" pitchFamily="2" charset="0"/>
                <a:cs typeface="Calibri"/>
              </a:rPr>
              <a:t>1</a:t>
            </a:r>
            <a:r>
              <a:rPr lang="en-US" sz="2400" i="1" kern="0" dirty="0">
                <a:solidFill>
                  <a:srgbClr val="000000"/>
                </a:solidFill>
                <a:latin typeface="Courier" pitchFamily="2" charset="0"/>
                <a:cs typeface="Calibri"/>
              </a:rPr>
              <a:t> </a:t>
            </a:r>
            <a:r>
              <a:rPr lang="en-US" sz="2400" kern="0" dirty="0">
                <a:solidFill>
                  <a:srgbClr val="000000"/>
                </a:solidFill>
                <a:latin typeface="Courier" pitchFamily="2" charset="0"/>
                <a:cs typeface="Calibri"/>
              </a:rPr>
              <a:t>to H</a:t>
            </a:r>
          </a:p>
        </p:txBody>
      </p:sp>
    </p:spTree>
    <p:extLst>
      <p:ext uri="{BB962C8B-B14F-4D97-AF65-F5344CB8AC3E}">
        <p14:creationId xmlns:p14="http://schemas.microsoft.com/office/powerpoint/2010/main" val="30614128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9031" y="1989834"/>
            <a:ext cx="8521700" cy="1995262"/>
          </a:xfrm>
        </p:spPr>
      </p:pic>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031" y="4464868"/>
            <a:ext cx="8521700" cy="2057400"/>
          </a:xfrm>
          <a:prstGeom prst="rect">
            <a:avLst/>
          </a:prstGeom>
        </p:spPr>
      </p:pic>
      <p:sp>
        <p:nvSpPr>
          <p:cNvPr id="3" name="Oval 2"/>
          <p:cNvSpPr/>
          <p:nvPr/>
        </p:nvSpPr>
        <p:spPr bwMode="auto">
          <a:xfrm>
            <a:off x="323007" y="3600772"/>
            <a:ext cx="2664296" cy="38432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7" name="Oval 6"/>
          <p:cNvSpPr/>
          <p:nvPr/>
        </p:nvSpPr>
        <p:spPr bwMode="auto">
          <a:xfrm>
            <a:off x="683047" y="5985417"/>
            <a:ext cx="2880320" cy="38432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6458191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64481" y="2155031"/>
            <a:ext cx="8128000" cy="4597400"/>
          </a:xfrm>
        </p:spPr>
      </p:pic>
      <p:sp>
        <p:nvSpPr>
          <p:cNvPr id="8" name="TextBox 7"/>
          <p:cNvSpPr txBox="1"/>
          <p:nvPr/>
        </p:nvSpPr>
        <p:spPr>
          <a:xfrm>
            <a:off x="1236898" y="1656556"/>
            <a:ext cx="1571777" cy="523220"/>
          </a:xfrm>
          <a:prstGeom prst="rect">
            <a:avLst/>
          </a:prstGeom>
          <a:noFill/>
        </p:spPr>
        <p:txBody>
          <a:bodyPr wrap="none" rtlCol="0">
            <a:spAutoFit/>
          </a:bodyPr>
          <a:lstStyle/>
          <a:p>
            <a:r>
              <a:rPr lang="en-US" sz="2800">
                <a:latin typeface="Calibri" charset="0"/>
                <a:ea typeface="Calibri" charset="0"/>
                <a:cs typeface="Calibri" charset="0"/>
              </a:rPr>
              <a:t>Shortcuts</a:t>
            </a:r>
          </a:p>
        </p:txBody>
      </p:sp>
      <p:cxnSp>
        <p:nvCxnSpPr>
          <p:cNvPr id="10" name="Straight Arrow Connector 9"/>
          <p:cNvCxnSpPr>
            <a:stCxn id="8" idx="2"/>
          </p:cNvCxnSpPr>
          <p:nvPr/>
        </p:nvCxnSpPr>
        <p:spPr bwMode="auto">
          <a:xfrm>
            <a:off x="2022787" y="2179776"/>
            <a:ext cx="1036524" cy="142099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 name="Straight Arrow Connector 10"/>
          <p:cNvCxnSpPr/>
          <p:nvPr/>
        </p:nvCxnSpPr>
        <p:spPr bwMode="auto">
          <a:xfrm>
            <a:off x="2022786" y="2204521"/>
            <a:ext cx="2980741" cy="77675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Straight Arrow Connector 13"/>
          <p:cNvCxnSpPr/>
          <p:nvPr/>
        </p:nvCxnSpPr>
        <p:spPr bwMode="auto">
          <a:xfrm>
            <a:off x="2022785" y="2204521"/>
            <a:ext cx="1036526" cy="283641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7" name="Rectangle 16"/>
          <p:cNvSpPr/>
          <p:nvPr/>
        </p:nvSpPr>
        <p:spPr>
          <a:xfrm>
            <a:off x="2195215" y="6773075"/>
            <a:ext cx="7295587" cy="630942"/>
          </a:xfrm>
          <a:prstGeom prst="rect">
            <a:avLst/>
          </a:prstGeom>
        </p:spPr>
        <p:txBody>
          <a:bodyPr wrap="none">
            <a:spAutoFit/>
          </a:bodyPr>
          <a:lstStyle/>
          <a:p>
            <a:pPr lvl="0" algn="l">
              <a:spcBef>
                <a:spcPct val="20000"/>
              </a:spcBef>
            </a:pPr>
            <a:r>
              <a:rPr lang="en-US" sz="3500" kern="0">
                <a:solidFill>
                  <a:srgbClr val="000000"/>
                </a:solidFill>
                <a:latin typeface="Calibri"/>
                <a:cs typeface="Calibri"/>
              </a:rPr>
              <a:t>Graph H: may contain redundant paths</a:t>
            </a:r>
            <a:endParaRPr lang="en-US" sz="3500" kern="0" dirty="0">
              <a:solidFill>
                <a:srgbClr val="000000"/>
              </a:solidFill>
              <a:latin typeface="Calibri"/>
              <a:cs typeface="Calibri"/>
            </a:endParaRPr>
          </a:p>
        </p:txBody>
      </p:sp>
    </p:spTree>
    <p:extLst>
      <p:ext uri="{BB962C8B-B14F-4D97-AF65-F5344CB8AC3E}">
        <p14:creationId xmlns:p14="http://schemas.microsoft.com/office/powerpoint/2010/main" val="948920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Statements</a:t>
            </a:r>
          </a:p>
        </p:txBody>
      </p:sp>
      <p:sp>
        <p:nvSpPr>
          <p:cNvPr id="3" name="Content Placeholder 2"/>
          <p:cNvSpPr>
            <a:spLocks noGrp="1"/>
          </p:cNvSpPr>
          <p:nvPr>
            <p:ph idx="1"/>
          </p:nvPr>
        </p:nvSpPr>
        <p:spPr/>
        <p:txBody>
          <a:bodyPr/>
          <a:lstStyle/>
          <a:p>
            <a:r>
              <a:rPr lang="en-US" sz="2000" b="1" u="sng" dirty="0">
                <a:solidFill>
                  <a:srgbClr val="000000"/>
                </a:solidFill>
              </a:rPr>
              <a:t>EPFL</a:t>
            </a:r>
            <a:r>
              <a:rPr lang="en-US" sz="2000" u="sng" dirty="0">
                <a:solidFill>
                  <a:srgbClr val="000000"/>
                </a:solidFill>
              </a:rPr>
              <a:t> is one of the two </a:t>
            </a:r>
            <a:r>
              <a:rPr lang="en-US" sz="2000" b="1" u="sng" dirty="0">
                <a:solidFill>
                  <a:srgbClr val="000000"/>
                </a:solidFill>
              </a:rPr>
              <a:t>Swiss Federal Institutes of Technology</a:t>
            </a:r>
          </a:p>
          <a:p>
            <a:r>
              <a:rPr lang="en-US" sz="2800" dirty="0">
                <a:solidFill>
                  <a:srgbClr val="000000"/>
                </a:solidFill>
              </a:rPr>
              <a:t>EPFL  - IS-A -  Swiss Federal Institute of Technology</a:t>
            </a:r>
          </a:p>
          <a:p>
            <a:endParaRPr lang="en-US" sz="2000" b="1" u="sng" dirty="0">
              <a:solidFill>
                <a:srgbClr val="000000"/>
              </a:solidFill>
            </a:endParaRPr>
          </a:p>
          <a:p>
            <a:r>
              <a:rPr lang="en-US" sz="2000" u="sng" dirty="0">
                <a:solidFill>
                  <a:srgbClr val="000000"/>
                </a:solidFill>
              </a:rPr>
              <a:t>its sister institution in </a:t>
            </a:r>
            <a:r>
              <a:rPr lang="en-US" sz="2000" b="1" u="sng" dirty="0">
                <a:solidFill>
                  <a:srgbClr val="000000"/>
                </a:solidFill>
              </a:rPr>
              <a:t>Zurich</a:t>
            </a:r>
            <a:r>
              <a:rPr lang="en-US" sz="2000" u="sng" dirty="0">
                <a:solidFill>
                  <a:srgbClr val="000000"/>
                </a:solidFill>
              </a:rPr>
              <a:t>, </a:t>
            </a:r>
            <a:r>
              <a:rPr lang="en-US" sz="2000" b="1" u="sng" dirty="0">
                <a:solidFill>
                  <a:srgbClr val="000000"/>
                </a:solidFill>
              </a:rPr>
              <a:t>ETHZ</a:t>
            </a:r>
          </a:p>
          <a:p>
            <a:r>
              <a:rPr lang="en-US" sz="2800" dirty="0">
                <a:solidFill>
                  <a:srgbClr val="000000"/>
                </a:solidFill>
              </a:rPr>
              <a:t>EPFL  - RELATED-TO -  ETHZ</a:t>
            </a:r>
            <a:endParaRPr lang="en-US" sz="2000" b="1" u="sng" dirty="0">
              <a:solidFill>
                <a:srgbClr val="000000"/>
              </a:solidFill>
            </a:endParaRPr>
          </a:p>
          <a:p>
            <a:endParaRPr lang="en-US" sz="2000" b="1" u="sng" dirty="0">
              <a:solidFill>
                <a:srgbClr val="000000"/>
              </a:solidFill>
            </a:endParaRPr>
          </a:p>
          <a:p>
            <a:r>
              <a:rPr lang="en-US" sz="2000" b="1" u="sng" dirty="0">
                <a:solidFill>
                  <a:srgbClr val="000000"/>
                </a:solidFill>
              </a:rPr>
              <a:t>EPF domain </a:t>
            </a:r>
            <a:r>
              <a:rPr lang="en-US" sz="2000" u="sng" dirty="0">
                <a:solidFill>
                  <a:srgbClr val="000000"/>
                </a:solidFill>
              </a:rPr>
              <a:t>, which is directly dependent on the </a:t>
            </a:r>
            <a:r>
              <a:rPr lang="en-US" sz="2000" b="1" u="sng" dirty="0">
                <a:solidFill>
                  <a:srgbClr val="000000"/>
                </a:solidFill>
              </a:rPr>
              <a:t>Federal Department of Economic Affairs</a:t>
            </a:r>
          </a:p>
          <a:p>
            <a:r>
              <a:rPr lang="en-US" sz="2800" dirty="0">
                <a:solidFill>
                  <a:srgbClr val="000000"/>
                </a:solidFill>
              </a:rPr>
              <a:t>EPF Domain  - DEPENDS-ON -  FDEA</a:t>
            </a:r>
          </a:p>
          <a:p>
            <a:endParaRPr lang="en-US" sz="2000" b="1" u="sng" dirty="0">
              <a:solidFill>
                <a:srgbClr val="000000"/>
              </a:solidFill>
            </a:endParaRPr>
          </a:p>
          <a:p>
            <a:r>
              <a:rPr lang="en-US" sz="2000" b="1" u="sng" dirty="0">
                <a:solidFill>
                  <a:srgbClr val="000000"/>
                </a:solidFill>
              </a:rPr>
              <a:t>EPFL</a:t>
            </a:r>
            <a:r>
              <a:rPr lang="en-US" sz="2000" u="sng" dirty="0">
                <a:solidFill>
                  <a:srgbClr val="000000"/>
                </a:solidFill>
              </a:rPr>
              <a:t> is located in </a:t>
            </a:r>
            <a:r>
              <a:rPr lang="en-US" sz="2000" b="1" u="sng" dirty="0">
                <a:solidFill>
                  <a:srgbClr val="000000"/>
                </a:solidFill>
              </a:rPr>
              <a:t>Lausanne</a:t>
            </a:r>
          </a:p>
          <a:p>
            <a:pPr lvl="0"/>
            <a:r>
              <a:rPr lang="en-US" sz="2800" dirty="0">
                <a:solidFill>
                  <a:srgbClr val="000000"/>
                </a:solidFill>
              </a:rPr>
              <a:t>EPFL – LOCATED-IN -  Lausanne</a:t>
            </a:r>
          </a:p>
          <a:p>
            <a:endParaRPr lang="en-US" sz="2000" b="1" u="sng" dirty="0">
              <a:solidFill>
                <a:srgbClr val="000000"/>
              </a:solidFill>
            </a:endParaRPr>
          </a:p>
          <a:p>
            <a:r>
              <a:rPr lang="en-US" sz="2000" b="1" u="sng" dirty="0">
                <a:solidFill>
                  <a:srgbClr val="000000"/>
                </a:solidFill>
              </a:rPr>
              <a:t>Lake Geneva </a:t>
            </a:r>
            <a:r>
              <a:rPr lang="en-US" sz="2000" u="sng" dirty="0">
                <a:solidFill>
                  <a:srgbClr val="000000"/>
                </a:solidFill>
              </a:rPr>
              <a:t>and at the foot of the </a:t>
            </a:r>
            <a:r>
              <a:rPr lang="en-US" sz="2000" b="1" u="sng" dirty="0">
                <a:solidFill>
                  <a:srgbClr val="000000"/>
                </a:solidFill>
              </a:rPr>
              <a:t>Alps</a:t>
            </a:r>
          </a:p>
          <a:p>
            <a:pPr lvl="0"/>
            <a:r>
              <a:rPr lang="en-US" sz="2800" dirty="0">
                <a:solidFill>
                  <a:srgbClr val="000000"/>
                </a:solidFill>
              </a:rPr>
              <a:t>EPFL – LOCATED-IN -  Alps ?    Lake Geneva – LOCATED-IN – Alps?</a:t>
            </a:r>
          </a:p>
          <a:p>
            <a:endParaRPr lang="en-US" sz="2000" b="1" u="sng" dirty="0">
              <a:solidFill>
                <a:srgbClr val="000000"/>
              </a:solidFill>
            </a:endParaRPr>
          </a:p>
          <a:p>
            <a:endParaRPr lang="en-US" sz="2000" b="1" u="sng" dirty="0">
              <a:solidFill>
                <a:srgbClr val="000000"/>
              </a:solidFill>
            </a:endParaRPr>
          </a:p>
          <a:p>
            <a:endParaRPr lang="en-US" sz="2000" b="1" u="sng" dirty="0">
              <a:solidFill>
                <a:srgbClr val="000000"/>
              </a:solidFill>
            </a:endParaRPr>
          </a:p>
          <a:p>
            <a:endParaRPr lang="en-US" sz="2000" b="1" u="sng" dirty="0">
              <a:solidFill>
                <a:srgbClr val="000000"/>
              </a:solidFill>
            </a:endParaRPr>
          </a:p>
          <a:p>
            <a:endParaRPr lang="en-US" sz="2000" b="1" u="sng" dirty="0">
              <a:solidFill>
                <a:srgbClr val="000000"/>
              </a:solidFill>
            </a:endParaRPr>
          </a:p>
          <a:p>
            <a:endParaRPr lang="en-US" sz="2000" b="1" u="sng" dirty="0">
              <a:solidFill>
                <a:srgbClr val="000000"/>
              </a:solidFill>
            </a:endParaRPr>
          </a:p>
          <a:p>
            <a:endParaRPr lang="en-US"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7014662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Cleaning the Hypernym Graph</a:t>
            </a:r>
          </a:p>
        </p:txBody>
      </p:sp>
      <p:sp>
        <p:nvSpPr>
          <p:cNvPr id="3" name="Content Placeholder 2"/>
          <p:cNvSpPr>
            <a:spLocks noGrp="1"/>
          </p:cNvSpPr>
          <p:nvPr>
            <p:ph idx="1"/>
          </p:nvPr>
        </p:nvSpPr>
        <p:spPr/>
        <p:txBody>
          <a:bodyPr/>
          <a:lstStyle/>
          <a:p>
            <a:pPr marL="514350" indent="-514350">
              <a:buAutoNum type="arabicPeriod"/>
            </a:pPr>
            <a:r>
              <a:rPr lang="en-US" dirty="0"/>
              <a:t>Determine all </a:t>
            </a:r>
            <a:r>
              <a:rPr lang="en-US" b="1" dirty="0"/>
              <a:t>basic concepts</a:t>
            </a:r>
            <a:endParaRPr lang="en-US" dirty="0"/>
          </a:p>
          <a:p>
            <a:pPr marL="1433390" lvl="1" indent="-514350"/>
            <a:r>
              <a:rPr lang="en-US" dirty="0"/>
              <a:t>Not hypernym of another concept</a:t>
            </a:r>
          </a:p>
          <a:p>
            <a:pPr marL="514350" indent="-514350">
              <a:buAutoNum type="arabicPeriod"/>
            </a:pPr>
            <a:r>
              <a:rPr lang="en-US" dirty="0"/>
              <a:t>Determine all </a:t>
            </a:r>
            <a:r>
              <a:rPr lang="en-US" b="1" dirty="0"/>
              <a:t>root concepts </a:t>
            </a:r>
          </a:p>
          <a:p>
            <a:pPr marL="1433390" lvl="1" indent="-514350"/>
            <a:r>
              <a:rPr lang="en-US" dirty="0"/>
              <a:t>Have no hypernyms</a:t>
            </a:r>
          </a:p>
          <a:p>
            <a:pPr marL="514350" indent="-514350">
              <a:buAutoNum type="arabicPeriod"/>
            </a:pPr>
            <a:r>
              <a:rPr lang="en-US" dirty="0"/>
              <a:t>For each basic concepts - root concept pair:</a:t>
            </a:r>
          </a:p>
          <a:p>
            <a:pPr marL="1433390" lvl="1" indent="-514350"/>
            <a:r>
              <a:rPr lang="en-US" dirty="0"/>
              <a:t>Select all hypernym paths that connect them</a:t>
            </a:r>
          </a:p>
          <a:p>
            <a:pPr marL="514350" indent="-514350">
              <a:buAutoNum type="arabicPeriod"/>
            </a:pPr>
            <a:r>
              <a:rPr lang="en-US" dirty="0"/>
              <a:t>Choose the longest hypernym paths for the final taxonomy</a:t>
            </a: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6086797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dirty="0"/>
              <a:t>If t has no Hypernym ..</a:t>
            </a:r>
            <a:endParaRPr lang="en-US" altLang="en-US" dirty="0">
              <a:ea typeface="MS PGothic" charset="-128"/>
            </a:endParaRPr>
          </a:p>
        </p:txBody>
      </p:sp>
      <p:sp>
        <p:nvSpPr>
          <p:cNvPr id="13314" name="TPAnswers" title="Answer Text"/>
          <p:cNvSpPr>
            <a:spLocks noGrp="1"/>
          </p:cNvSpPr>
          <p:nvPr>
            <p:ph idx="1"/>
            <p:custDataLst>
              <p:tags r:id="rId2"/>
            </p:custDataLst>
          </p:nvPr>
        </p:nvSpPr>
        <p:spPr/>
        <p:txBody>
          <a:bodyPr>
            <a:normAutofit/>
          </a:bodyPr>
          <a:lstStyle/>
          <a:p>
            <a:pPr marL="742950" indent="-742950">
              <a:buFont typeface="+mj-lt"/>
              <a:buAutoNum type="alphaUcPeriod"/>
            </a:pPr>
            <a:r>
              <a:rPr lang="en-US" sz="3200" dirty="0"/>
              <a:t>It is a root concept</a:t>
            </a:r>
          </a:p>
          <a:p>
            <a:pPr marL="742950" indent="-742950">
              <a:buFont typeface="+mj-lt"/>
              <a:buAutoNum type="alphaUcPeriod"/>
            </a:pPr>
            <a:r>
              <a:rPr lang="en-US" sz="3200" dirty="0"/>
              <a:t>It cannot match c such as t and X</a:t>
            </a:r>
          </a:p>
          <a:p>
            <a:pPr marL="742950" indent="-742950">
              <a:buFont typeface="+mj-lt"/>
              <a:buAutoNum type="alphaUcPeriod"/>
            </a:pPr>
            <a:r>
              <a:rPr lang="en-US" sz="3200" dirty="0"/>
              <a:t>It is identical to the initial root concept</a:t>
            </a:r>
          </a:p>
          <a:p>
            <a:pPr marL="742950" indent="-742950">
              <a:buFont typeface="+mj-lt"/>
              <a:buAutoNum type="alphaUcPeriod"/>
            </a:pPr>
            <a:r>
              <a:rPr lang="en-US" sz="3200" dirty="0"/>
              <a:t>It is a basic concept</a:t>
            </a:r>
          </a:p>
        </p:txBody>
      </p:sp>
      <p:sp>
        <p:nvSpPr>
          <p:cNvPr id="2" name="Footer Placeholder 1">
            <a:extLst>
              <a:ext uri="{FF2B5EF4-FFF2-40B4-BE49-F238E27FC236}">
                <a16:creationId xmlns:a16="http://schemas.microsoft.com/office/drawing/2014/main" id="{B8B4D41F-8371-1D4B-B900-4C3637E6AC7A}"/>
              </a:ext>
            </a:extLst>
          </p:cNvPr>
          <p:cNvSpPr>
            <a:spLocks noGrp="1"/>
          </p:cNvSpPr>
          <p:nvPr>
            <p:ph type="ftr" sz="quarter" idx="10"/>
          </p:nvPr>
        </p:nvSpPr>
        <p:spPr/>
        <p:txBody>
          <a:bodyPr/>
          <a:lstStyle/>
          <a:p>
            <a:pPr>
              <a:defRPr/>
            </a:pPr>
            <a:r>
              <a:rPr lang="en-US"/>
              <a:t>©2024, Karl Aberer, EPFL-IC, Laboratoire de systèmes d'informations répartis </a:t>
            </a:r>
          </a:p>
        </p:txBody>
      </p:sp>
    </p:spTree>
    <p:custDataLst>
      <p:tags r:id="rId1"/>
    </p:custDataLst>
    <p:extLst>
      <p:ext uri="{BB962C8B-B14F-4D97-AF65-F5344CB8AC3E}">
        <p14:creationId xmlns:p14="http://schemas.microsoft.com/office/powerpoint/2010/main" val="3405720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sz="3200" dirty="0"/>
              <a:t>Lecture partially based on</a:t>
            </a:r>
          </a:p>
          <a:p>
            <a:pPr lvl="1"/>
            <a:r>
              <a:rPr lang="en-US" sz="2800" dirty="0"/>
              <a:t>Dan </a:t>
            </a:r>
            <a:r>
              <a:rPr lang="en-US" sz="2800" dirty="0" err="1"/>
              <a:t>Jurafsky</a:t>
            </a:r>
            <a:r>
              <a:rPr lang="en-US" sz="2800" dirty="0"/>
              <a:t> and James H. Martin, Speech and Language Processing (3rd ed. Draft), Chapter 21 </a:t>
            </a:r>
            <a:r>
              <a:rPr lang="en-US" sz="2800" dirty="0">
                <a:hlinkClick r:id="rId3"/>
              </a:rPr>
              <a:t>https://web.stanford.edu/~jurafsky/slp3/</a:t>
            </a:r>
            <a:endParaRPr lang="en-US" sz="2800" dirty="0"/>
          </a:p>
          <a:p>
            <a:pPr lvl="1"/>
            <a:r>
              <a:rPr lang="en-GB" sz="2800" dirty="0"/>
              <a:t>Jay </a:t>
            </a:r>
            <a:r>
              <a:rPr lang="en-GB" sz="2800" dirty="0" err="1"/>
              <a:t>Pujara</a:t>
            </a:r>
            <a:r>
              <a:rPr lang="en-GB" sz="2800" dirty="0"/>
              <a:t> and Sameer Singh, Mining Knowledge Graphs from Text, Tutorial, </a:t>
            </a:r>
            <a:r>
              <a:rPr lang="en-GB" sz="2800" dirty="0">
                <a:hlinkClick r:id="rId4"/>
              </a:rPr>
              <a:t>https://kgtutorial.github.io</a:t>
            </a:r>
            <a:r>
              <a:rPr lang="en-GB" sz="2800" dirty="0"/>
              <a:t> </a:t>
            </a:r>
            <a:endParaRPr lang="en-US" sz="2800" dirty="0"/>
          </a:p>
          <a:p>
            <a:r>
              <a:rPr lang="en-US" sz="3200" dirty="0"/>
              <a:t>References</a:t>
            </a:r>
          </a:p>
          <a:p>
            <a:pPr lvl="1"/>
            <a:r>
              <a:rPr lang="en-US" sz="2800" dirty="0" err="1"/>
              <a:t>Mintz</a:t>
            </a:r>
            <a:r>
              <a:rPr lang="en-US" sz="2800" dirty="0"/>
              <a:t>, Mike, et al. "Distant supervision for relation extraction without labeled data." </a:t>
            </a:r>
            <a:r>
              <a:rPr lang="en-US" sz="2800" i="1" dirty="0"/>
              <a:t>ACL 2009</a:t>
            </a:r>
            <a:r>
              <a:rPr lang="en-US" sz="2800" dirty="0"/>
              <a:t>.</a:t>
            </a:r>
          </a:p>
          <a:p>
            <a:pPr lvl="1"/>
            <a:r>
              <a:rPr lang="en-US" sz="2800" dirty="0"/>
              <a:t>Riedel, S., Yao, L., McCallum, A., &amp; Marlin, B. M. Relation extraction with matrix factorization and universal schemas. </a:t>
            </a:r>
            <a:r>
              <a:rPr lang="en-US" sz="2800" i="1" dirty="0"/>
              <a:t>ACL 2013</a:t>
            </a:r>
            <a:r>
              <a:rPr lang="en-US" sz="2800" dirty="0"/>
              <a:t>.</a:t>
            </a: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001751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Typed Statements </a:t>
            </a:r>
          </a:p>
        </p:txBody>
      </p:sp>
      <p:sp>
        <p:nvSpPr>
          <p:cNvPr id="3" name="Content Placeholder 2"/>
          <p:cNvSpPr>
            <a:spLocks noGrp="1"/>
          </p:cNvSpPr>
          <p:nvPr>
            <p:ph idx="1"/>
          </p:nvPr>
        </p:nvSpPr>
        <p:spPr/>
        <p:txBody>
          <a:bodyPr/>
          <a:lstStyle/>
          <a:p>
            <a:pPr lvl="0"/>
            <a:r>
              <a:rPr lang="en-US" sz="2800" dirty="0">
                <a:solidFill>
                  <a:srgbClr val="000000"/>
                </a:solidFill>
              </a:rPr>
              <a:t>EPFL – PART-OF – Swiss Federal Institute of Technology</a:t>
            </a:r>
          </a:p>
          <a:p>
            <a:pPr lvl="0"/>
            <a:r>
              <a:rPr lang="en-US" sz="2800" dirty="0">
                <a:solidFill>
                  <a:srgbClr val="000000"/>
                </a:solidFill>
              </a:rPr>
              <a:t>		Type: ORG – PART-OF – ORG</a:t>
            </a:r>
            <a:endParaRPr lang="en-US" sz="2000" b="1" u="sng" dirty="0">
              <a:solidFill>
                <a:srgbClr val="000000"/>
              </a:solidFill>
            </a:endParaRPr>
          </a:p>
          <a:p>
            <a:pPr lvl="0"/>
            <a:r>
              <a:rPr lang="en-US" sz="2800" dirty="0">
                <a:solidFill>
                  <a:srgbClr val="000000"/>
                </a:solidFill>
              </a:rPr>
              <a:t>EPFL – RELATED-TO – ETHZ</a:t>
            </a:r>
            <a:endParaRPr lang="en-US" sz="2000" b="1" u="sng" dirty="0">
              <a:solidFill>
                <a:srgbClr val="000000"/>
              </a:solidFill>
            </a:endParaRPr>
          </a:p>
          <a:p>
            <a:pPr lvl="0"/>
            <a:r>
              <a:rPr lang="en-US" sz="2800" dirty="0">
                <a:solidFill>
                  <a:srgbClr val="000000"/>
                </a:solidFill>
              </a:rPr>
              <a:t>		Type: ORG – RELATED-TO – ORG</a:t>
            </a:r>
            <a:endParaRPr lang="en-US" sz="2000" b="1" u="sng" dirty="0">
              <a:solidFill>
                <a:srgbClr val="000000"/>
              </a:solidFill>
            </a:endParaRPr>
          </a:p>
          <a:p>
            <a:pPr lvl="0"/>
            <a:r>
              <a:rPr lang="en-US" sz="2800" dirty="0">
                <a:solidFill>
                  <a:srgbClr val="000000"/>
                </a:solidFill>
              </a:rPr>
              <a:t>EPF Domain – PART-OF – FDEA</a:t>
            </a:r>
          </a:p>
          <a:p>
            <a:pPr lvl="0"/>
            <a:r>
              <a:rPr lang="en-US" sz="2800" dirty="0">
                <a:solidFill>
                  <a:srgbClr val="000000"/>
                </a:solidFill>
              </a:rPr>
              <a:t>		Type: ORG – PART-OF – ORG</a:t>
            </a:r>
            <a:endParaRPr lang="en-US" sz="2000" b="1" u="sng" dirty="0">
              <a:solidFill>
                <a:srgbClr val="000000"/>
              </a:solidFill>
            </a:endParaRPr>
          </a:p>
          <a:p>
            <a:pPr lvl="0"/>
            <a:r>
              <a:rPr lang="en-US" sz="2800" dirty="0">
                <a:solidFill>
                  <a:srgbClr val="000000"/>
                </a:solidFill>
              </a:rPr>
              <a:t>EPFL – LOCATED-IN -  Lausanne</a:t>
            </a:r>
          </a:p>
          <a:p>
            <a:pPr lvl="0"/>
            <a:r>
              <a:rPr lang="en-US" sz="2800" dirty="0">
                <a:solidFill>
                  <a:srgbClr val="000000"/>
                </a:solidFill>
              </a:rPr>
              <a:t>		Type: ORG – LOCATED-IN – LOC</a:t>
            </a:r>
            <a:endParaRPr lang="en-US" sz="2000" b="1" u="sng" dirty="0">
              <a:solidFill>
                <a:srgbClr val="000000"/>
              </a:solidFill>
            </a:endParaRPr>
          </a:p>
          <a:p>
            <a:pPr lvl="0"/>
            <a:r>
              <a:rPr lang="en-US" sz="2800" dirty="0">
                <a:solidFill>
                  <a:srgbClr val="000000"/>
                </a:solidFill>
              </a:rPr>
              <a:t>EPFL – LOCATED-IN -  Alps ?    Lake Geneva – LOCATED-IN – Alps?</a:t>
            </a:r>
          </a:p>
          <a:p>
            <a:r>
              <a:rPr lang="en-US" sz="2800" dirty="0">
                <a:solidFill>
                  <a:srgbClr val="000000"/>
                </a:solidFill>
              </a:rPr>
              <a:t>		Type: ORG – LOCATED-IN – LOC</a:t>
            </a:r>
          </a:p>
          <a:p>
            <a:r>
              <a:rPr lang="en-US" sz="2800" dirty="0">
                <a:solidFill>
                  <a:srgbClr val="000000"/>
                </a:solidFill>
              </a:rPr>
              <a:t>		Type: LOC – LOCATED-IN – LOC</a:t>
            </a:r>
            <a:endParaRPr lang="en-US" sz="2000" dirty="0">
              <a:solidFill>
                <a:srgbClr val="000000"/>
              </a:solidFill>
            </a:endParaRPr>
          </a:p>
          <a:p>
            <a:pPr lvl="0"/>
            <a:endParaRPr lang="en-US" sz="2800" dirty="0">
              <a:solidFill>
                <a:srgbClr val="000000"/>
              </a:solidFill>
            </a:endParaRPr>
          </a:p>
          <a:p>
            <a:endParaRPr lang="en-US"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821751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Statement Schema</a:t>
            </a: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
        <p:nvSpPr>
          <p:cNvPr id="5" name="Oval 4"/>
          <p:cNvSpPr/>
          <p:nvPr/>
        </p:nvSpPr>
        <p:spPr bwMode="auto">
          <a:xfrm>
            <a:off x="971079" y="3456756"/>
            <a:ext cx="3456384" cy="1512168"/>
          </a:xfrm>
          <a:prstGeom prst="ellipse">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a:ln>
                  <a:noFill/>
                </a:ln>
                <a:solidFill>
                  <a:schemeClr val="tx2"/>
                </a:solidFill>
                <a:effectLst/>
                <a:latin typeface="Calibri" charset="0"/>
                <a:ea typeface="Calibri" charset="0"/>
                <a:cs typeface="Calibri" charset="0"/>
              </a:rPr>
              <a:t>ORG</a:t>
            </a:r>
          </a:p>
        </p:txBody>
      </p:sp>
      <p:sp>
        <p:nvSpPr>
          <p:cNvPr id="6" name="Oval 5"/>
          <p:cNvSpPr/>
          <p:nvPr/>
        </p:nvSpPr>
        <p:spPr bwMode="auto">
          <a:xfrm>
            <a:off x="7091759" y="3456756"/>
            <a:ext cx="3456384" cy="1512168"/>
          </a:xfrm>
          <a:prstGeom prst="ellipse">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a:ln>
                  <a:noFill/>
                </a:ln>
                <a:solidFill>
                  <a:schemeClr val="tx2"/>
                </a:solidFill>
                <a:effectLst/>
                <a:latin typeface="Calibri" charset="0"/>
                <a:ea typeface="Calibri" charset="0"/>
                <a:cs typeface="Calibri" charset="0"/>
              </a:rPr>
              <a:t>LOC</a:t>
            </a:r>
          </a:p>
        </p:txBody>
      </p:sp>
      <p:cxnSp>
        <p:nvCxnSpPr>
          <p:cNvPr id="11" name="Curved Connector 10"/>
          <p:cNvCxnSpPr>
            <a:stCxn id="5" idx="1"/>
            <a:endCxn id="5" idx="7"/>
          </p:cNvCxnSpPr>
          <p:nvPr/>
        </p:nvCxnSpPr>
        <p:spPr bwMode="auto">
          <a:xfrm rot="5400000" flipH="1" flipV="1">
            <a:off x="2699271" y="2456192"/>
            <a:ext cx="12700" cy="2444032"/>
          </a:xfrm>
          <a:prstGeom prst="curvedConnector3">
            <a:avLst>
              <a:gd name="adj1" fmla="val 10439488"/>
            </a:avLst>
          </a:prstGeom>
          <a:solidFill>
            <a:schemeClr val="accent1"/>
          </a:solidFill>
          <a:ln w="9525" cap="flat" cmpd="sng" algn="ctr">
            <a:solidFill>
              <a:schemeClr val="tx1"/>
            </a:solidFill>
            <a:prstDash val="solid"/>
            <a:round/>
            <a:headEnd type="none" w="med" len="med"/>
            <a:tailEnd type="triangle"/>
          </a:ln>
          <a:effectLst/>
        </p:spPr>
      </p:cxnSp>
      <p:sp>
        <p:nvSpPr>
          <p:cNvPr id="14" name="Rectangle 13"/>
          <p:cNvSpPr/>
          <p:nvPr/>
        </p:nvSpPr>
        <p:spPr bwMode="auto">
          <a:xfrm>
            <a:off x="2051199" y="2232620"/>
            <a:ext cx="1391866" cy="792088"/>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solidFill>
                <a:effectLst/>
                <a:latin typeface="Calibri" charset="0"/>
                <a:ea typeface="Calibri" charset="0"/>
                <a:cs typeface="Calibri" charset="0"/>
              </a:rPr>
              <a:t>PART-OF</a:t>
            </a:r>
          </a:p>
        </p:txBody>
      </p:sp>
      <p:cxnSp>
        <p:nvCxnSpPr>
          <p:cNvPr id="15" name="Curved Connector 14"/>
          <p:cNvCxnSpPr>
            <a:stCxn id="5" idx="3"/>
            <a:endCxn id="5" idx="5"/>
          </p:cNvCxnSpPr>
          <p:nvPr/>
        </p:nvCxnSpPr>
        <p:spPr bwMode="auto">
          <a:xfrm rot="16200000" flipH="1">
            <a:off x="2699271" y="3525456"/>
            <a:ext cx="12700" cy="2444032"/>
          </a:xfrm>
          <a:prstGeom prst="curvedConnector3">
            <a:avLst>
              <a:gd name="adj1" fmla="val 11250764"/>
            </a:avLst>
          </a:prstGeom>
          <a:solidFill>
            <a:schemeClr val="accent1"/>
          </a:solidFill>
          <a:ln w="9525" cap="flat" cmpd="sng" algn="ctr">
            <a:solidFill>
              <a:schemeClr val="tx1"/>
            </a:solidFill>
            <a:prstDash val="solid"/>
            <a:round/>
            <a:headEnd type="none" w="med" len="med"/>
            <a:tailEnd type="triangle"/>
          </a:ln>
          <a:effectLst/>
        </p:spPr>
      </p:cxnSp>
      <p:sp>
        <p:nvSpPr>
          <p:cNvPr id="19" name="Rectangle 18"/>
          <p:cNvSpPr/>
          <p:nvPr/>
        </p:nvSpPr>
        <p:spPr bwMode="auto">
          <a:xfrm>
            <a:off x="1871179" y="5629443"/>
            <a:ext cx="1751905" cy="792088"/>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a:latin typeface="Calibri" charset="0"/>
                <a:ea typeface="Calibri" charset="0"/>
                <a:cs typeface="Calibri" charset="0"/>
              </a:rPr>
              <a:t>RELATED-TO</a:t>
            </a:r>
            <a:endParaRPr kumimoji="0" lang="en-US" sz="2400" b="0" i="0" u="none" strike="noStrike" cap="none" normalizeH="0" baseline="0" dirty="0">
              <a:ln>
                <a:noFill/>
              </a:ln>
              <a:solidFill>
                <a:schemeClr val="tx2"/>
              </a:solidFill>
              <a:effectLst/>
              <a:latin typeface="Calibri" charset="0"/>
              <a:ea typeface="Calibri" charset="0"/>
              <a:cs typeface="Calibri" charset="0"/>
            </a:endParaRPr>
          </a:p>
        </p:txBody>
      </p:sp>
      <p:cxnSp>
        <p:nvCxnSpPr>
          <p:cNvPr id="21" name="Straight Arrow Connector 20"/>
          <p:cNvCxnSpPr>
            <a:stCxn id="5" idx="6"/>
            <a:endCxn id="6" idx="2"/>
          </p:cNvCxnSpPr>
          <p:nvPr/>
        </p:nvCxnSpPr>
        <p:spPr bwMode="auto">
          <a:xfrm>
            <a:off x="4427463" y="4212840"/>
            <a:ext cx="266429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2" name="Rectangle 21"/>
          <p:cNvSpPr/>
          <p:nvPr/>
        </p:nvSpPr>
        <p:spPr bwMode="auto">
          <a:xfrm>
            <a:off x="4883658" y="3816796"/>
            <a:ext cx="1751905" cy="792088"/>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a:latin typeface="Calibri" charset="0"/>
                <a:ea typeface="Calibri" charset="0"/>
                <a:cs typeface="Calibri" charset="0"/>
              </a:rPr>
              <a:t>LOCATED-IN</a:t>
            </a:r>
            <a:endParaRPr kumimoji="0" lang="en-US" sz="2400" b="0" i="0" u="none" strike="noStrike" cap="none" normalizeH="0" baseline="0" dirty="0">
              <a:ln>
                <a:noFill/>
              </a:ln>
              <a:solidFill>
                <a:schemeClr val="tx2"/>
              </a:solidFill>
              <a:effectLst/>
              <a:latin typeface="Calibri" charset="0"/>
              <a:ea typeface="Calibri" charset="0"/>
              <a:cs typeface="Calibri" charset="0"/>
            </a:endParaRPr>
          </a:p>
        </p:txBody>
      </p:sp>
      <p:cxnSp>
        <p:nvCxnSpPr>
          <p:cNvPr id="13" name="Curved Connector 12">
            <a:extLst>
              <a:ext uri="{FF2B5EF4-FFF2-40B4-BE49-F238E27FC236}">
                <a16:creationId xmlns:a16="http://schemas.microsoft.com/office/drawing/2014/main" id="{155FD99D-B76E-954D-8927-9E71EE16AF3A}"/>
              </a:ext>
            </a:extLst>
          </p:cNvPr>
          <p:cNvCxnSpPr/>
          <p:nvPr/>
        </p:nvCxnSpPr>
        <p:spPr bwMode="auto">
          <a:xfrm rot="5400000" flipH="1" flipV="1">
            <a:off x="8829602" y="2468893"/>
            <a:ext cx="12700" cy="2444032"/>
          </a:xfrm>
          <a:prstGeom prst="curvedConnector3">
            <a:avLst>
              <a:gd name="adj1" fmla="val 10439488"/>
            </a:avLst>
          </a:prstGeom>
          <a:solidFill>
            <a:schemeClr val="accent1"/>
          </a:solidFill>
          <a:ln w="9525" cap="flat" cmpd="sng" algn="ctr">
            <a:solidFill>
              <a:schemeClr val="tx1"/>
            </a:solidFill>
            <a:prstDash val="solid"/>
            <a:round/>
            <a:headEnd type="none" w="med" len="med"/>
            <a:tailEnd type="triangle"/>
          </a:ln>
          <a:effectLst/>
        </p:spPr>
      </p:cxnSp>
      <p:sp>
        <p:nvSpPr>
          <p:cNvPr id="16" name="Rectangle 15">
            <a:extLst>
              <a:ext uri="{FF2B5EF4-FFF2-40B4-BE49-F238E27FC236}">
                <a16:creationId xmlns:a16="http://schemas.microsoft.com/office/drawing/2014/main" id="{E0E6EEA6-F04E-944E-801E-53FCC2AEFB2A}"/>
              </a:ext>
            </a:extLst>
          </p:cNvPr>
          <p:cNvSpPr/>
          <p:nvPr/>
        </p:nvSpPr>
        <p:spPr bwMode="auto">
          <a:xfrm>
            <a:off x="8124018" y="2232620"/>
            <a:ext cx="1391866" cy="792088"/>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solidFill>
                <a:effectLst/>
                <a:latin typeface="Calibri" charset="0"/>
                <a:ea typeface="Calibri" charset="0"/>
                <a:cs typeface="Calibri" charset="0"/>
              </a:rPr>
              <a:t>PART-OF</a:t>
            </a:r>
          </a:p>
        </p:txBody>
      </p:sp>
    </p:spTree>
    <p:extLst>
      <p:ext uri="{BB962C8B-B14F-4D97-AF65-F5344CB8AC3E}">
        <p14:creationId xmlns:p14="http://schemas.microsoft.com/office/powerpoint/2010/main" val="534842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Approaches to Information Extraction</a:t>
            </a:r>
          </a:p>
        </p:txBody>
      </p:sp>
      <p:sp>
        <p:nvSpPr>
          <p:cNvPr id="3" name="Content Placeholder 2"/>
          <p:cNvSpPr>
            <a:spLocks noGrp="1"/>
          </p:cNvSpPr>
          <p:nvPr>
            <p:ph idx="1"/>
          </p:nvPr>
        </p:nvSpPr>
        <p:spPr/>
        <p:txBody>
          <a:bodyPr/>
          <a:lstStyle/>
          <a:p>
            <a:pPr marL="723856" indent="-723856">
              <a:buFont typeface="Arial" panose="020B0604020202020204" pitchFamily="34" charset="0"/>
              <a:buChar char="•"/>
            </a:pPr>
            <a:r>
              <a:rPr lang="en-US" dirty="0"/>
              <a:t>Hand-written patterns</a:t>
            </a:r>
          </a:p>
          <a:p>
            <a:pPr marL="723856" indent="-723856">
              <a:buFont typeface="Arial" panose="020B0604020202020204" pitchFamily="34" charset="0"/>
              <a:buChar char="•"/>
            </a:pPr>
            <a:r>
              <a:rPr lang="en-US" dirty="0"/>
              <a:t>Supervised machine learning</a:t>
            </a:r>
          </a:p>
          <a:p>
            <a:pPr marL="723856" indent="-723856">
              <a:buFont typeface="Arial" panose="020B0604020202020204" pitchFamily="34" charset="0"/>
              <a:buChar char="•"/>
            </a:pPr>
            <a:r>
              <a:rPr lang="en-US" dirty="0"/>
              <a:t>Bootstrapping</a:t>
            </a:r>
          </a:p>
          <a:p>
            <a:pPr marL="723856" indent="-723856">
              <a:buFont typeface="Arial" panose="020B0604020202020204" pitchFamily="34" charset="0"/>
              <a:buChar char="•"/>
            </a:pPr>
            <a:r>
              <a:rPr lang="en-US" dirty="0"/>
              <a:t>Distant supervision</a:t>
            </a:r>
          </a:p>
          <a:p>
            <a:pPr marL="723856" indent="-723856">
              <a:buFont typeface="Arial" panose="020B0604020202020204" pitchFamily="34" charset="0"/>
              <a:buChar char="•"/>
            </a:pPr>
            <a:r>
              <a:rPr lang="en-US" dirty="0"/>
              <a:t>Matrix Factorization</a:t>
            </a:r>
          </a:p>
          <a:p>
            <a:endParaRPr lang="en-US"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062573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4.3.3.1 Hand-Written Patterns</a:t>
            </a:r>
          </a:p>
        </p:txBody>
      </p:sp>
      <p:sp>
        <p:nvSpPr>
          <p:cNvPr id="3" name="Content Placeholder 2"/>
          <p:cNvSpPr>
            <a:spLocks noGrp="1"/>
          </p:cNvSpPr>
          <p:nvPr>
            <p:ph idx="1"/>
          </p:nvPr>
        </p:nvSpPr>
        <p:spPr/>
        <p:txBody>
          <a:bodyPr/>
          <a:lstStyle/>
          <a:p>
            <a:r>
              <a:rPr lang="en-US" dirty="0"/>
              <a:t>Early approach from </a:t>
            </a:r>
            <a:r>
              <a:rPr lang="en-US" b="1" dirty="0"/>
              <a:t>Hearst (1992) </a:t>
            </a:r>
          </a:p>
          <a:p>
            <a:pPr lvl="1"/>
            <a:r>
              <a:rPr lang="en-US" dirty="0">
                <a:solidFill>
                  <a:srgbClr val="0000FF"/>
                </a:solidFill>
              </a:rPr>
              <a:t>“</a:t>
            </a:r>
            <a:r>
              <a:rPr lang="en-US" sz="2728" dirty="0">
                <a:solidFill>
                  <a:srgbClr val="0000FF"/>
                </a:solidFill>
              </a:rPr>
              <a:t>Agar is a substance prepared from a mixture of </a:t>
            </a:r>
            <a:r>
              <a:rPr lang="en-US" sz="2728" b="1" dirty="0">
                <a:solidFill>
                  <a:srgbClr val="0000FF"/>
                </a:solidFill>
              </a:rPr>
              <a:t>red algae, such as </a:t>
            </a:r>
            <a:r>
              <a:rPr lang="en-US" sz="2728" b="1" dirty="0" err="1">
                <a:solidFill>
                  <a:srgbClr val="0000FF"/>
                </a:solidFill>
              </a:rPr>
              <a:t>Gelidium</a:t>
            </a:r>
            <a:r>
              <a:rPr lang="en-US" sz="2728" dirty="0">
                <a:solidFill>
                  <a:srgbClr val="0000FF"/>
                </a:solidFill>
              </a:rPr>
              <a:t>, for laboratory or industrial use</a:t>
            </a:r>
            <a:r>
              <a:rPr lang="en-US" sz="2728" dirty="0">
                <a:solidFill>
                  <a:srgbClr val="000090"/>
                </a:solidFill>
              </a:rPr>
              <a:t>”</a:t>
            </a:r>
          </a:p>
          <a:p>
            <a:pPr lvl="1"/>
            <a:endParaRPr lang="en-US" sz="2728" dirty="0">
              <a:solidFill>
                <a:srgbClr val="000090"/>
              </a:solidFill>
            </a:endParaRPr>
          </a:p>
          <a:p>
            <a:r>
              <a:rPr lang="en-US" dirty="0"/>
              <a:t>Patterns to detect IS-A relationships:</a:t>
            </a:r>
          </a:p>
          <a:p>
            <a:pPr marL="565564" lvl="1" indent="0">
              <a:buNone/>
            </a:pPr>
            <a:r>
              <a:rPr lang="en-US" sz="2300" dirty="0">
                <a:solidFill>
                  <a:srgbClr val="000000"/>
                </a:solidFill>
                <a:latin typeface="Courier"/>
                <a:cs typeface="Courier"/>
              </a:rPr>
              <a:t>“Y such as X ((, X)* (, </a:t>
            </a:r>
            <a:r>
              <a:rPr lang="en-US" sz="2300" dirty="0" err="1">
                <a:solidFill>
                  <a:srgbClr val="000000"/>
                </a:solidFill>
                <a:latin typeface="Courier"/>
                <a:cs typeface="Courier"/>
              </a:rPr>
              <a:t>and|or</a:t>
            </a:r>
            <a:r>
              <a:rPr lang="en-US" sz="2300" dirty="0">
                <a:solidFill>
                  <a:srgbClr val="000000"/>
                </a:solidFill>
                <a:latin typeface="Courier"/>
                <a:cs typeface="Courier"/>
              </a:rPr>
              <a:t>) X)”</a:t>
            </a:r>
          </a:p>
          <a:p>
            <a:pPr marL="565564" lvl="1" indent="0">
              <a:buNone/>
            </a:pPr>
            <a:r>
              <a:rPr lang="en-US" sz="2300" dirty="0">
                <a:solidFill>
                  <a:srgbClr val="000000"/>
                </a:solidFill>
                <a:latin typeface="Courier"/>
                <a:cs typeface="Courier"/>
              </a:rPr>
              <a:t>“such Y as X”</a:t>
            </a:r>
          </a:p>
          <a:p>
            <a:pPr marL="565564" lvl="1" indent="0">
              <a:buNone/>
            </a:pPr>
            <a:r>
              <a:rPr lang="en-US" sz="2300" dirty="0">
                <a:solidFill>
                  <a:srgbClr val="000000"/>
                </a:solidFill>
                <a:latin typeface="Courier"/>
                <a:cs typeface="Courier"/>
              </a:rPr>
              <a:t>“X or other Y”</a:t>
            </a:r>
          </a:p>
          <a:p>
            <a:pPr marL="565564" lvl="1" indent="0">
              <a:buNone/>
            </a:pPr>
            <a:r>
              <a:rPr lang="en-US" sz="2300" dirty="0">
                <a:solidFill>
                  <a:srgbClr val="000000"/>
                </a:solidFill>
                <a:latin typeface="Courier"/>
                <a:cs typeface="Courier"/>
              </a:rPr>
              <a:t>“X and other Y”</a:t>
            </a:r>
          </a:p>
          <a:p>
            <a:pPr marL="565564" lvl="1" indent="0">
              <a:buNone/>
            </a:pPr>
            <a:r>
              <a:rPr lang="en-US" sz="2300" dirty="0">
                <a:solidFill>
                  <a:srgbClr val="000000"/>
                </a:solidFill>
                <a:latin typeface="Courier"/>
                <a:cs typeface="Courier"/>
              </a:rPr>
              <a:t>“Y including X”</a:t>
            </a:r>
          </a:p>
          <a:p>
            <a:pPr marL="565564" lvl="1" indent="0">
              <a:buNone/>
            </a:pPr>
            <a:r>
              <a:rPr lang="en-US" sz="2300" dirty="0">
                <a:solidFill>
                  <a:srgbClr val="000000"/>
                </a:solidFill>
                <a:latin typeface="Courier"/>
                <a:cs typeface="Courier"/>
              </a:rPr>
              <a:t>“Y, especially X”</a:t>
            </a:r>
          </a:p>
          <a:p>
            <a:endParaRPr lang="en-US"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8101256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ags/tag2.xml><?xml version="1.0" encoding="utf-8"?>
<p:tagLst xmlns:a="http://schemas.openxmlformats.org/drawingml/2006/main" xmlns:r="http://schemas.openxmlformats.org/officeDocument/2006/relationships" xmlns:p="http://schemas.openxmlformats.org/presentationml/2006/main">
  <p:tag name="SLIDEGUID" val="C0915A7DE166476AAD3710F3F99CFDD9"/>
  <p:tag name="AUTOOPENPOLL" val="False"/>
  <p:tag name="TYPE" val="MultiChoiceSlide"/>
  <p:tag name="TPSLIDEBULLETSTYLE" val="2"/>
  <p:tag name="TPQUESTIONXML" val="&lt;?xml version=&quot;1.0&quot; encoding=&quot;UTF-8&quot; standalone=&quot;yes&quot;?&gt;&lt;questionlist&gt;&lt;properties&gt;&lt;guid&gt;0A60070F245146A38A5438B3F88408D7&lt;/guid&gt;&lt;date&gt;5/9/2019 11:13:15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C0915A7DE166476AAD3710F3F99CFDD9&lt;/guid&gt;&lt;repollguid&gt;F5DFC46601BF440CA564C2B59F3C839D&lt;/repollguid&gt;&lt;sourceid&gt;7C5CDA087A6B444D84F3F7D2AF10A9F6&lt;/sourceid&gt;&lt;questiontext&gt;Which is true?&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7E211D1639814F868F31FB80DADC8DA1&lt;/guid&gt;&lt;answertext&gt;Hand-written patterns are in general more precise than classifiers&lt;/answertext&gt;&lt;valuetype&gt;0&lt;/valuetype&gt;&lt;/answer&gt;&lt;answer&gt;&lt;guid&gt;C8F7F1F1AD7C46E2AEBB3C9A12F7DE1D&lt;/guid&gt;&lt;answertext&gt;Hand-written patterns cannot exploit syntactic features&lt;/answertext&gt;&lt;valuetype&gt;0&lt;/valuetype&gt;&lt;/answer&gt;&lt;answer&gt;&lt;guid&gt;C7F56C70767E4E6A99AA812D8A6B861C&lt;/guid&gt;&lt;answertext&gt;Supervised classifiers do not require any human input&lt;/answertext&gt;&lt;valuetype&gt;0&lt;/valuetype&gt;&lt;/answer&gt;&lt;answer&gt;&lt;guid&gt;4D8F9B80D02A4CA39486B990E3A71579&lt;/guid&gt;&lt;answertext&gt;Supervised classifiers can only detect typed statements&lt;/answertext&gt;&lt;valuetype&gt;0&lt;/valuetype&gt;&lt;/answer&gt;&lt;/answers&gt;&lt;/multichoice&gt;&lt;/questions&gt;&lt;/questionlist&gt;"/>
  <p:tag name="LIVECHARTING" val="False"/>
  <p:tag name="HASRESULTS" val="False"/>
  <p:tag name="CHARTTYPE" val="0"/>
  <p:tag name="CHARTDEFINEDCOLORS" val="3,6,10,45,32,50,13,4,9,55,1"/>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SLIDEGUID" val="35B3F9AA95A84E0B86D94089314FC86E"/>
  <p:tag name="AUTOOPENPOLL" val="False"/>
  <p:tag name="TYPE" val="MultiChoiceSlide"/>
  <p:tag name="TPSLIDEBULLETSTYLE" val="2"/>
  <p:tag name="TPQUESTIONXML" val="&lt;?xml version=&quot;1.0&quot; encoding=&quot;UTF-8&quot; standalone=&quot;yes&quot;?&gt;&lt;questionlist&gt;&lt;properties&gt;&lt;guid&gt;6CEB9D29546B456D89C0740282C79E20&lt;/guid&gt;&lt;date&gt;5/9/2019 11:13:16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35B3F9AA95A84E0B86D94089314FC86E&lt;/guid&gt;&lt;repollguid&gt;68C22747F7054962A15D36FF3D7370AF&lt;/repollguid&gt;&lt;sourceid&gt;F298B446F9F74105946B3B8485122468&lt;/sourceid&gt;&lt;questiontext&gt;Which is true?&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CF85666648C8411080C744317563C0D3&lt;/guid&gt;&lt;answertext&gt;Distant supervision requires rules for bootstrapping&lt;/answertext&gt;&lt;valuetype&gt;0&lt;/valuetype&gt;&lt;/answer&gt;&lt;answer&gt;&lt;guid&gt;498690059FA548E5829FE28253D96FFB&lt;/guid&gt;&lt;answertext&gt;Classifiers produced with distant supervision are more precise than rules&lt;/answertext&gt;&lt;valuetype&gt;0&lt;/valuetype&gt;&lt;/answer&gt;&lt;answer&gt;&lt;guid&gt;317C5EF877114B2690C82B02ADBF7B4B&lt;/guid&gt;&lt;answertext&gt;Distant supervision can help to detect rules&lt;/answertext&gt;&lt;valuetype&gt;0&lt;/valuetype&gt;&lt;/answer&gt;&lt;/answers&gt;&lt;/multichoice&gt;&lt;/questions&gt;&lt;/questionlist&gt;"/>
  <p:tag name="LIVECHARTING" val="False"/>
  <p:tag name="HASRESULTS" val="False"/>
  <p:tag name="CHARTTYPE" val="0"/>
  <p:tag name="CHARTDEFINEDCOLORS" val="3,6,10,45,32,50,13,4,9,55,1"/>
</p:tagLst>
</file>

<file path=ppt/tags/tag5.xml><?xml version="1.0" encoding="utf-8"?>
<p:tagLst xmlns:a="http://schemas.openxmlformats.org/drawingml/2006/main" xmlns:r="http://schemas.openxmlformats.org/officeDocument/2006/relationships" xmlns:p="http://schemas.openxmlformats.org/presentationml/2006/main">
  <p:tag name="ZEROBASED" val="False"/>
</p:tagLst>
</file>

<file path=ppt/tags/tag6.xml><?xml version="1.0" encoding="utf-8"?>
<p:tagLst xmlns:a="http://schemas.openxmlformats.org/drawingml/2006/main" xmlns:r="http://schemas.openxmlformats.org/officeDocument/2006/relationships" xmlns:p="http://schemas.openxmlformats.org/presentationml/2006/main">
  <p:tag name="SLIDEGUID" val="B1986370DE5D4296BF44145CC7C5FF00"/>
  <p:tag name="AUTOOPENPOLL" val="False"/>
  <p:tag name="TYPE" val="MultiChoiceSlide"/>
  <p:tag name="TPSLIDEBULLETSTYLE" val="2"/>
  <p:tag name="TPQUESTIONXML" val="&lt;?xml version=&quot;1.0&quot; encoding=&quot;UTF-8&quot; standalone=&quot;yes&quot;?&gt;&lt;questionlist&gt;&lt;properties&gt;&lt;guid&gt;24C42ECF2AD1440D836A3799F7C697C5&lt;/guid&gt;&lt;date&gt;5/16/2019 02:35:45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B1986370DE5D4296BF44145CC7C5FF00&lt;/guid&gt;&lt;repollguid&gt;3F7FEEE8335740468879FC95291A08A0&lt;/repollguid&gt;&lt;sourceid&gt;7832956D03464EBE9251E94BA3D23BA0&lt;/sourceid&gt;&lt;questiontext&gt;If t has no Hypernym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D0DDDC6A5E3F443AAC28EFABD2797194&lt;/guid&gt;&lt;answertext&gt;It is a root concept&lt;/answertext&gt;&lt;valuetype&gt;0&lt;/valuetype&gt;&lt;/answer&gt;&lt;answer&gt;&lt;guid&gt;80250C3E1AFF4C30900613CC655251D8&lt;/guid&gt;&lt;answertext&gt;It cannot match c such as t and X&lt;/answertext&gt;&lt;valuetype&gt;0&lt;/valuetype&gt;&lt;/answer&gt;&lt;answer&gt;&lt;guid&gt;865A6E6766CD4FEBA7EDB638F264279B&lt;/guid&gt;&lt;answertext&gt;It is identical to the initial root concept&lt;/answertext&gt;&lt;valuetype&gt;0&lt;/valuetype&gt;&lt;/answer&gt;&lt;answer&gt;&lt;guid&gt;995C64559F934EF5839C1F6002E30781&lt;/guid&gt;&lt;answertext&gt;It is a basic concept&lt;/answertext&gt;&lt;valuetype&gt;0&lt;/valuetype&gt;&lt;/answer&gt;&lt;/answers&gt;&lt;/multichoice&gt;&lt;/questions&gt;&lt;/questionlist&gt;"/>
  <p:tag name="LIVECHARTING" val="False"/>
  <p:tag name="HASRESULTS" val="False"/>
  <p:tag name="CHARTTYPE" val="0"/>
  <p:tag name="CHARTDEFINEDCOLORS" val="3,6,10,45,32,50,13,4,9,55,1"/>
</p:tagLst>
</file>

<file path=ppt/tags/tag7.xml><?xml version="1.0" encoding="utf-8"?>
<p:tagLst xmlns:a="http://schemas.openxmlformats.org/drawingml/2006/main" xmlns:r="http://schemas.openxmlformats.org/officeDocument/2006/relationships" xmlns:p="http://schemas.openxmlformats.org/presentationml/2006/main">
  <p:tag name="ZEROBASED" val="False"/>
</p:tagLst>
</file>

<file path=ppt/theme/theme1.xml><?xml version="1.0" encoding="utf-8"?>
<a:theme xmlns:a="http://schemas.openxmlformats.org/drawingml/2006/main" name="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part0 Basics</Template>
  <TotalTime>39496</TotalTime>
  <Words>7885</Words>
  <Application>Microsoft Macintosh PowerPoint</Application>
  <PresentationFormat>Custom</PresentationFormat>
  <Paragraphs>629</Paragraphs>
  <Slides>52</Slides>
  <Notes>52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52</vt:i4>
      </vt:variant>
    </vt:vector>
  </HeadingPairs>
  <TitlesOfParts>
    <vt:vector size="62" baseType="lpstr">
      <vt:lpstr>MS PGothic</vt:lpstr>
      <vt:lpstr>MS PGothic</vt:lpstr>
      <vt:lpstr>Arial</vt:lpstr>
      <vt:lpstr>Calibri</vt:lpstr>
      <vt:lpstr>Cambria Math</vt:lpstr>
      <vt:lpstr>Comic Sans MS</vt:lpstr>
      <vt:lpstr>Courier</vt:lpstr>
      <vt:lpstr>Tempus Sans ITC</vt:lpstr>
      <vt:lpstr>Verdana</vt:lpstr>
      <vt:lpstr>part1 XML</vt:lpstr>
      <vt:lpstr>4.3 Information Extraction</vt:lpstr>
      <vt:lpstr>Populating Knowledge Bases</vt:lpstr>
      <vt:lpstr>Information Extraction</vt:lpstr>
      <vt:lpstr>4.3.3 Information Extraction (IE)</vt:lpstr>
      <vt:lpstr>Sample Statements</vt:lpstr>
      <vt:lpstr>Typed Statements </vt:lpstr>
      <vt:lpstr>Statement Schema</vt:lpstr>
      <vt:lpstr>Approaches to Information Extraction</vt:lpstr>
      <vt:lpstr>4.3.3.1 Hand-Written Patterns</vt:lpstr>
      <vt:lpstr>Web isa Database</vt:lpstr>
      <vt:lpstr>More General Hand-Written Patterns</vt:lpstr>
      <vt:lpstr>Summary Hand-Written Patterns</vt:lpstr>
      <vt:lpstr>4.3.3.2 Supervised Learning for IE</vt:lpstr>
      <vt:lpstr>Classifiers for Information Extraction</vt:lpstr>
      <vt:lpstr>Features Used in Information Extraction</vt:lpstr>
      <vt:lpstr>Syntactic Features</vt:lpstr>
      <vt:lpstr>Which is true?</vt:lpstr>
      <vt:lpstr>4.3.3.3 Bootstrapping</vt:lpstr>
      <vt:lpstr>Example</vt:lpstr>
      <vt:lpstr>Example</vt:lpstr>
      <vt:lpstr>Problem: Semantic Drift</vt:lpstr>
      <vt:lpstr>Confidence</vt:lpstr>
      <vt:lpstr>Confidence in Statements</vt:lpstr>
      <vt:lpstr>4.3.3.4 Distant Supervision</vt:lpstr>
      <vt:lpstr>Linking Text to Knowledge Bases</vt:lpstr>
      <vt:lpstr>Distant Supervision: Approach</vt:lpstr>
      <vt:lpstr>Features for Distant Supervision</vt:lpstr>
      <vt:lpstr>Example</vt:lpstr>
      <vt:lpstr>Which is true?</vt:lpstr>
      <vt:lpstr>4.3.3.5 Matrix Factorization</vt:lpstr>
      <vt:lpstr>Matrix Representation </vt:lpstr>
      <vt:lpstr>Matrix Factorization</vt:lpstr>
      <vt:lpstr>Bayesian Personalized Ranking (BPR)</vt:lpstr>
      <vt:lpstr>Relation Embeddings</vt:lpstr>
      <vt:lpstr>Exploiting Relation Embedding Similarity</vt:lpstr>
      <vt:lpstr>Question</vt:lpstr>
      <vt:lpstr>Summary</vt:lpstr>
      <vt:lpstr>4.3.4 Taxonomy Induction</vt:lpstr>
      <vt:lpstr>Use of Taxonomies</vt:lpstr>
      <vt:lpstr>Taxonomy Induction Task</vt:lpstr>
      <vt:lpstr>Learning Terms</vt:lpstr>
      <vt:lpstr>Finding Hyponyms</vt:lpstr>
      <vt:lpstr>Example</vt:lpstr>
      <vt:lpstr>Finding Hypernyms</vt:lpstr>
      <vt:lpstr>Example</vt:lpstr>
      <vt:lpstr>Example Result</vt:lpstr>
      <vt:lpstr>Inducing Hypernym Graph</vt:lpstr>
      <vt:lpstr>Example</vt:lpstr>
      <vt:lpstr>Example</vt:lpstr>
      <vt:lpstr>Cleaning the Hypernym Graph</vt:lpstr>
      <vt:lpstr>If t has no Hypernym ..</vt:lpstr>
      <vt:lpstr>References</vt:lpstr>
    </vt:vector>
  </TitlesOfParts>
  <Company>EPFL I&amp;C - LSIR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aberer</dc:creator>
  <cp:lastModifiedBy>Karl Aberer</cp:lastModifiedBy>
  <cp:revision>671</cp:revision>
  <cp:lastPrinted>2023-11-30T07:20:48Z</cp:lastPrinted>
  <dcterms:created xsi:type="dcterms:W3CDTF">2002-10-01T12:44:42Z</dcterms:created>
  <dcterms:modified xsi:type="dcterms:W3CDTF">2024-08-31T09:18:21Z</dcterms:modified>
</cp:coreProperties>
</file>